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9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107.xml.rels" ContentType="application/vnd.openxmlformats-package.relationship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</p:sldMasterIdLst>
  <p:notesMasterIdLst>
    <p:notesMasterId r:id="rId11"/>
  </p:notes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</p:sldIdLst>
  <p:sldSz cx="14630400" cy="8229600"/>
  <p:notesSz cx="8229600" cy="14630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notesMaster" Target="notesMasters/notesMaster1.xml"/><Relationship Id="rId12" Type="http://schemas.openxmlformats.org/officeDocument/2006/relationships/slide" Target="slides/slide1.xml"/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0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uk-UA" sz="4400" spc="-1" strike="noStrike">
                <a:latin typeface="Arial"/>
              </a:rPr>
              <a:t>Для переміщення сторінки клацніть мишею</a:t>
            </a:r>
            <a:endParaRPr b="0" lang="uk-UA" sz="4400" spc="-1" strike="noStrike">
              <a:latin typeface="Arial"/>
            </a:endParaRPr>
          </a:p>
        </p:txBody>
      </p:sp>
      <p:sp>
        <p:nvSpPr>
          <p:cNvPr id="37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uk-UA" sz="2000" spc="-1" strike="noStrike">
                <a:latin typeface="Arial"/>
              </a:rPr>
              <a:t>Для редагування формату приміток клацніть мишею</a:t>
            </a:r>
            <a:endParaRPr b="0" lang="uk-UA" sz="2000" spc="-1" strike="noStrike">
              <a:latin typeface="Arial"/>
            </a:endParaRPr>
          </a:p>
        </p:txBody>
      </p:sp>
      <p:sp>
        <p:nvSpPr>
          <p:cNvPr id="37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uk-UA" sz="1400" spc="-1" strike="noStrike">
                <a:latin typeface="Times New Roman"/>
              </a:rPr>
              <a:t>&lt;верхній колонтитул&gt;</a:t>
            </a:r>
            <a:endParaRPr b="0" lang="uk-UA" sz="1400" spc="-1" strike="noStrike">
              <a:latin typeface="Times New Roman"/>
            </a:endParaRPr>
          </a:p>
        </p:txBody>
      </p:sp>
      <p:sp>
        <p:nvSpPr>
          <p:cNvPr id="372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r"/>
            <a:r>
              <a:rPr b="0" lang="uk-UA" sz="1400" spc="-1" strike="noStrike">
                <a:latin typeface="Times New Roman"/>
              </a:rPr>
              <a:t>&lt;дата/час&gt;</a:t>
            </a:r>
            <a:endParaRPr b="0" lang="uk-UA" sz="1400" spc="-1" strike="noStrike">
              <a:latin typeface="Times New Roman"/>
            </a:endParaRPr>
          </a:p>
        </p:txBody>
      </p:sp>
      <p:sp>
        <p:nvSpPr>
          <p:cNvPr id="373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r>
              <a:rPr b="0" lang="uk-UA" sz="1400" spc="-1" strike="noStrike">
                <a:latin typeface="Times New Roman"/>
              </a:rPr>
              <a:t>&lt;нижній колонтитул&gt;</a:t>
            </a:r>
            <a:endParaRPr b="0" lang="uk-UA" sz="1400" spc="-1" strike="noStrike">
              <a:latin typeface="Times New Roman"/>
            </a:endParaRPr>
          </a:p>
        </p:txBody>
      </p:sp>
      <p:sp>
        <p:nvSpPr>
          <p:cNvPr id="374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/>
            <a:fld id="{DBE075B4-7C0F-4E45-A246-49CA2D316BAA}" type="slidenum">
              <a:rPr b="0" lang="uk-UA" sz="1400" spc="-1" strike="noStrike">
                <a:latin typeface="Times New Roman"/>
              </a:rPr>
              <a:t>&lt;номер&gt;</a:t>
            </a:fld>
            <a:endParaRPr b="0" lang="uk-UA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240" cy="3084120"/>
          </a:xfrm>
          <a:prstGeom prst="rect">
            <a:avLst/>
          </a:prstGeom>
          <a:ln w="0">
            <a:noFill/>
          </a:ln>
        </p:spPr>
      </p:sp>
      <p:sp>
        <p:nvSpPr>
          <p:cNvPr id="55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240" cy="359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554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69640" cy="45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1A5567E5-7012-49B2-A9DD-41B335DEFB46}" type="slidenum">
              <a:rPr b="0" lang="uk-UA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uk-UA" sz="1200" spc="-1" strike="noStrike"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240" cy="3084120"/>
          </a:xfrm>
          <a:prstGeom prst="rect">
            <a:avLst/>
          </a:prstGeom>
          <a:ln w="0">
            <a:noFill/>
          </a:ln>
        </p:spPr>
      </p:sp>
      <p:sp>
        <p:nvSpPr>
          <p:cNvPr id="55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240" cy="359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557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69640" cy="45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788713D2-39A7-4BA8-93B0-249A3FAFDDF4}" type="slidenum">
              <a:rPr b="0" lang="uk-UA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uk-UA" sz="12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240" cy="3084120"/>
          </a:xfrm>
          <a:prstGeom prst="rect">
            <a:avLst/>
          </a:prstGeom>
          <a:ln w="0">
            <a:noFill/>
          </a:ln>
        </p:spPr>
      </p:sp>
      <p:sp>
        <p:nvSpPr>
          <p:cNvPr id="55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240" cy="359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560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69640" cy="45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CC4C0333-586D-49AB-B059-EEEC9442D474}" type="slidenum">
              <a:rPr b="0" lang="uk-UA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uk-UA" sz="1200" spc="-1" strike="noStrike"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240" cy="3084120"/>
          </a:xfrm>
          <a:prstGeom prst="rect">
            <a:avLst/>
          </a:prstGeom>
          <a:ln w="0">
            <a:noFill/>
          </a:ln>
        </p:spPr>
      </p:sp>
      <p:sp>
        <p:nvSpPr>
          <p:cNvPr id="56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240" cy="359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563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69640" cy="45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F608E1A8-A944-434C-A622-3A2BB8E2C1A6}" type="slidenum">
              <a:rPr b="0" lang="uk-UA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uk-UA" sz="1200" spc="-1" strike="noStrike"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240" cy="3084120"/>
          </a:xfrm>
          <a:prstGeom prst="rect">
            <a:avLst/>
          </a:prstGeom>
          <a:ln w="0">
            <a:noFill/>
          </a:ln>
        </p:spPr>
      </p:sp>
      <p:sp>
        <p:nvSpPr>
          <p:cNvPr id="56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240" cy="359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566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69640" cy="45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107B49EB-9A68-4270-A0DC-0B9465DCA552}" type="slidenum">
              <a:rPr b="0" lang="uk-UA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uk-UA" sz="1200" spc="-1" strike="noStrike"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240" cy="3084120"/>
          </a:xfrm>
          <a:prstGeom prst="rect">
            <a:avLst/>
          </a:prstGeom>
          <a:ln w="0">
            <a:noFill/>
          </a:ln>
        </p:spPr>
      </p:sp>
      <p:sp>
        <p:nvSpPr>
          <p:cNvPr id="56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240" cy="359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569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69640" cy="45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D91ED20C-A874-4830-B6A6-1C42C2798F79}" type="slidenum">
              <a:rPr b="0" lang="uk-UA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uk-UA" sz="12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240" cy="3084120"/>
          </a:xfrm>
          <a:prstGeom prst="rect">
            <a:avLst/>
          </a:prstGeom>
          <a:ln w="0">
            <a:noFill/>
          </a:ln>
        </p:spPr>
      </p:sp>
      <p:sp>
        <p:nvSpPr>
          <p:cNvPr id="57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240" cy="359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572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69640" cy="45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3E721A97-A563-4E6A-848E-A75FA37E1BD3}" type="slidenum">
              <a:rPr b="0" lang="uk-UA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uk-UA" sz="1200" spc="-1" strike="noStrike"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240" cy="3084120"/>
          </a:xfrm>
          <a:prstGeom prst="rect">
            <a:avLst/>
          </a:prstGeom>
          <a:ln w="0">
            <a:noFill/>
          </a:ln>
        </p:spPr>
      </p:sp>
      <p:sp>
        <p:nvSpPr>
          <p:cNvPr id="57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240" cy="359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575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69640" cy="45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0C7C9267-C23E-4A0A-8F5E-986BEFBD8FBB}" type="slidenum">
              <a:rPr b="0" lang="uk-UA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uk-UA" sz="1200" spc="-1" strike="noStrike"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240" cy="3084120"/>
          </a:xfrm>
          <a:prstGeom prst="rect">
            <a:avLst/>
          </a:prstGeom>
          <a:ln w="0">
            <a:noFill/>
          </a:ln>
        </p:spPr>
      </p:sp>
      <p:sp>
        <p:nvSpPr>
          <p:cNvPr id="57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240" cy="359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578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69640" cy="45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E2F1ECFE-184E-488F-9E96-836B4D7849DD}" type="slidenum">
              <a:rPr b="0" lang="uk-UA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uk-UA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3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34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44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45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34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48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49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35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52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53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35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56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35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5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60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61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64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65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66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67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68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97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02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03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04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22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30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37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38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43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44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45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63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67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7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78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79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82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83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84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85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86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98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0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08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31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11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12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31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18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19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20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23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24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25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26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27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334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33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7.xml"/><Relationship Id="rId9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8.xml"/><Relationship Id="rId6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28240" cy="8227440"/>
          </a:xfrm>
          <a:prstGeom prst="rect">
            <a:avLst/>
          </a:prstGeom>
          <a:ln w="0">
            <a:noFill/>
          </a:ln>
        </p:spPr>
      </p:pic>
      <p:sp>
        <p:nvSpPr>
          <p:cNvPr id="1" name="Shape 0"/>
          <p:cNvSpPr/>
          <p:nvPr/>
        </p:nvSpPr>
        <p:spPr>
          <a:xfrm>
            <a:off x="0" y="0"/>
            <a:ext cx="14628240" cy="82274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" name="Image 1" descr="preencoded.png"/>
          <p:cNvPicPr/>
          <p:nvPr/>
        </p:nvPicPr>
        <p:blipFill>
          <a:blip r:embed="rId3"/>
          <a:stretch/>
        </p:blipFill>
        <p:spPr>
          <a:xfrm>
            <a:off x="12839040" y="7749720"/>
            <a:ext cx="1720440" cy="40932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uk-UA" sz="4400" spc="-1" strike="noStrike"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pc="-1" strike="noStrike">
                <a:latin typeface="Arial"/>
              </a:rPr>
              <a:t>Для редагування структури клацніть мишею</a:t>
            </a:r>
            <a:endParaRPr b="0" lang="uk-UA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latin typeface="Arial"/>
              </a:rPr>
              <a:t>Другий рівень структури</a:t>
            </a:r>
            <a:endParaRPr b="0" lang="uk-UA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pc="-1" strike="noStrike">
                <a:latin typeface="Arial"/>
              </a:rPr>
              <a:t>Третій рівень структури</a:t>
            </a:r>
            <a:endParaRPr b="0" lang="uk-UA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pc="-1" strike="noStrike">
                <a:latin typeface="Arial"/>
              </a:rPr>
              <a:t>Четвертий рівень структури</a:t>
            </a:r>
            <a:endParaRPr b="0" lang="uk-UA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П'ятий рівень структури</a:t>
            </a:r>
            <a:endParaRPr b="0" lang="uk-UA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Шостий рівень структури</a:t>
            </a:r>
            <a:endParaRPr b="0" lang="uk-UA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Сьомий рівень структури</a:t>
            </a:r>
            <a:endParaRPr b="0" lang="uk-UA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28240" cy="8227440"/>
          </a:xfrm>
          <a:prstGeom prst="rect">
            <a:avLst/>
          </a:prstGeom>
          <a:ln w="0">
            <a:noFill/>
          </a:ln>
        </p:spPr>
      </p:pic>
      <p:sp>
        <p:nvSpPr>
          <p:cNvPr id="42" name="Shape 0"/>
          <p:cNvSpPr/>
          <p:nvPr/>
        </p:nvSpPr>
        <p:spPr>
          <a:xfrm>
            <a:off x="0" y="0"/>
            <a:ext cx="14628240" cy="82274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3" name="Image 1" descr="preencoded.png"/>
          <p:cNvPicPr/>
          <p:nvPr/>
        </p:nvPicPr>
        <p:blipFill>
          <a:blip r:embed="rId3"/>
          <a:stretch/>
        </p:blipFill>
        <p:spPr>
          <a:xfrm>
            <a:off x="12839040" y="7749720"/>
            <a:ext cx="1720440" cy="409320"/>
          </a:xfrm>
          <a:prstGeom prst="rect">
            <a:avLst/>
          </a:prstGeom>
          <a:ln w="0"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uk-UA" sz="4400" spc="-1" strike="noStrike"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pc="-1" strike="noStrike">
                <a:latin typeface="Arial"/>
              </a:rPr>
              <a:t>Для редагування структури клацніть мишею</a:t>
            </a:r>
            <a:endParaRPr b="0" lang="uk-UA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latin typeface="Arial"/>
              </a:rPr>
              <a:t>Другий рівень структури</a:t>
            </a:r>
            <a:endParaRPr b="0" lang="uk-UA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pc="-1" strike="noStrike">
                <a:latin typeface="Arial"/>
              </a:rPr>
              <a:t>Третій рівень структури</a:t>
            </a:r>
            <a:endParaRPr b="0" lang="uk-UA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pc="-1" strike="noStrike">
                <a:latin typeface="Arial"/>
              </a:rPr>
              <a:t>Четвертий рівень структури</a:t>
            </a:r>
            <a:endParaRPr b="0" lang="uk-UA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П'ятий рівень структури</a:t>
            </a:r>
            <a:endParaRPr b="0" lang="uk-UA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Шостий рівень структури</a:t>
            </a:r>
            <a:endParaRPr b="0" lang="uk-UA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Сьомий рівень структури</a:t>
            </a:r>
            <a:endParaRPr b="0" lang="uk-UA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28240" cy="8227440"/>
          </a:xfrm>
          <a:prstGeom prst="rect">
            <a:avLst/>
          </a:prstGeom>
          <a:ln w="0">
            <a:noFill/>
          </a:ln>
        </p:spPr>
      </p:pic>
      <p:sp>
        <p:nvSpPr>
          <p:cNvPr id="83" name="Shape 0"/>
          <p:cNvSpPr/>
          <p:nvPr/>
        </p:nvSpPr>
        <p:spPr>
          <a:xfrm>
            <a:off x="0" y="0"/>
            <a:ext cx="14628240" cy="82274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4" name="Image 1" descr="preencoded.png"/>
          <p:cNvPicPr/>
          <p:nvPr/>
        </p:nvPicPr>
        <p:blipFill>
          <a:blip r:embed="rId3"/>
          <a:stretch/>
        </p:blipFill>
        <p:spPr>
          <a:xfrm>
            <a:off x="12839040" y="7749720"/>
            <a:ext cx="1720440" cy="409320"/>
          </a:xfrm>
          <a:prstGeom prst="rect">
            <a:avLst/>
          </a:prstGeom>
          <a:ln w="0">
            <a:noFill/>
          </a:ln>
        </p:spPr>
      </p:pic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uk-UA" sz="4400" spc="-1" strike="noStrike"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pc="-1" strike="noStrike">
                <a:latin typeface="Arial"/>
              </a:rPr>
              <a:t>Для редагування структури клацніть мишею</a:t>
            </a:r>
            <a:endParaRPr b="0" lang="uk-UA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latin typeface="Arial"/>
              </a:rPr>
              <a:t>Другий рівень структури</a:t>
            </a:r>
            <a:endParaRPr b="0" lang="uk-UA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pc="-1" strike="noStrike">
                <a:latin typeface="Arial"/>
              </a:rPr>
              <a:t>Третій рівень структури</a:t>
            </a:r>
            <a:endParaRPr b="0" lang="uk-UA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pc="-1" strike="noStrike">
                <a:latin typeface="Arial"/>
              </a:rPr>
              <a:t>Четвертий рівень структури</a:t>
            </a:r>
            <a:endParaRPr b="0" lang="uk-UA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П'ятий рівень структури</a:t>
            </a:r>
            <a:endParaRPr b="0" lang="uk-UA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Шостий рівень структури</a:t>
            </a:r>
            <a:endParaRPr b="0" lang="uk-UA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Сьомий рівень структури</a:t>
            </a:r>
            <a:endParaRPr b="0" lang="uk-UA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28240" cy="8227440"/>
          </a:xfrm>
          <a:prstGeom prst="rect">
            <a:avLst/>
          </a:prstGeom>
          <a:ln w="0">
            <a:noFill/>
          </a:ln>
        </p:spPr>
      </p:pic>
      <p:sp>
        <p:nvSpPr>
          <p:cNvPr id="124" name="Shape 0"/>
          <p:cNvSpPr/>
          <p:nvPr/>
        </p:nvSpPr>
        <p:spPr>
          <a:xfrm>
            <a:off x="0" y="0"/>
            <a:ext cx="14628240" cy="82274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5" name="Image 1" descr="preencoded.png"/>
          <p:cNvPicPr/>
          <p:nvPr/>
        </p:nvPicPr>
        <p:blipFill>
          <a:blip r:embed="rId3"/>
          <a:stretch/>
        </p:blipFill>
        <p:spPr>
          <a:xfrm>
            <a:off x="12839040" y="7749720"/>
            <a:ext cx="1720440" cy="409320"/>
          </a:xfrm>
          <a:prstGeom prst="rect">
            <a:avLst/>
          </a:prstGeom>
          <a:ln w="0">
            <a:noFill/>
          </a:ln>
        </p:spPr>
      </p:pic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uk-UA" sz="4400" spc="-1" strike="noStrike"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pc="-1" strike="noStrike">
                <a:latin typeface="Arial"/>
              </a:rPr>
              <a:t>Для редагування структури клацніть мишею</a:t>
            </a:r>
            <a:endParaRPr b="0" lang="uk-UA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latin typeface="Arial"/>
              </a:rPr>
              <a:t>Другий рівень структури</a:t>
            </a:r>
            <a:endParaRPr b="0" lang="uk-UA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pc="-1" strike="noStrike">
                <a:latin typeface="Arial"/>
              </a:rPr>
              <a:t>Третій рівень структури</a:t>
            </a:r>
            <a:endParaRPr b="0" lang="uk-UA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pc="-1" strike="noStrike">
                <a:latin typeface="Arial"/>
              </a:rPr>
              <a:t>Четвертий рівень структури</a:t>
            </a:r>
            <a:endParaRPr b="0" lang="uk-UA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П'ятий рівень структури</a:t>
            </a:r>
            <a:endParaRPr b="0" lang="uk-UA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Шостий рівень структури</a:t>
            </a:r>
            <a:endParaRPr b="0" lang="uk-UA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Сьомий рівень структури</a:t>
            </a:r>
            <a:endParaRPr b="0" lang="uk-UA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28240" cy="8227440"/>
          </a:xfrm>
          <a:prstGeom prst="rect">
            <a:avLst/>
          </a:prstGeom>
          <a:ln w="0">
            <a:noFill/>
          </a:ln>
        </p:spPr>
      </p:pic>
      <p:sp>
        <p:nvSpPr>
          <p:cNvPr id="165" name="Shape 0"/>
          <p:cNvSpPr/>
          <p:nvPr/>
        </p:nvSpPr>
        <p:spPr>
          <a:xfrm>
            <a:off x="0" y="0"/>
            <a:ext cx="14628240" cy="82274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6" name="Image 1" descr="preencoded.png"/>
          <p:cNvPicPr/>
          <p:nvPr/>
        </p:nvPicPr>
        <p:blipFill>
          <a:blip r:embed="rId3"/>
          <a:stretch/>
        </p:blipFill>
        <p:spPr>
          <a:xfrm>
            <a:off x="12839040" y="7749720"/>
            <a:ext cx="1720440" cy="409320"/>
          </a:xfrm>
          <a:prstGeom prst="rect">
            <a:avLst/>
          </a:prstGeom>
          <a:ln w="0">
            <a:noFill/>
          </a:ln>
        </p:spPr>
      </p:pic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uk-UA" sz="4400" spc="-1" strike="noStrike"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pc="-1" strike="noStrike">
                <a:latin typeface="Arial"/>
              </a:rPr>
              <a:t>Для редагування структури клацніть мишею</a:t>
            </a:r>
            <a:endParaRPr b="0" lang="uk-UA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latin typeface="Arial"/>
              </a:rPr>
              <a:t>Другий рівень структури</a:t>
            </a:r>
            <a:endParaRPr b="0" lang="uk-UA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pc="-1" strike="noStrike">
                <a:latin typeface="Arial"/>
              </a:rPr>
              <a:t>Третій рівень структури</a:t>
            </a:r>
            <a:endParaRPr b="0" lang="uk-UA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pc="-1" strike="noStrike">
                <a:latin typeface="Arial"/>
              </a:rPr>
              <a:t>Четвертий рівень структури</a:t>
            </a:r>
            <a:endParaRPr b="0" lang="uk-UA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П'ятий рівень структури</a:t>
            </a:r>
            <a:endParaRPr b="0" lang="uk-UA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Шостий рівень структури</a:t>
            </a:r>
            <a:endParaRPr b="0" lang="uk-UA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Сьомий рівень структури</a:t>
            </a:r>
            <a:endParaRPr b="0" lang="uk-UA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28240" cy="8227440"/>
          </a:xfrm>
          <a:prstGeom prst="rect">
            <a:avLst/>
          </a:prstGeom>
          <a:ln w="0">
            <a:noFill/>
          </a:ln>
        </p:spPr>
      </p:pic>
      <p:sp>
        <p:nvSpPr>
          <p:cNvPr id="206" name="Shape 0"/>
          <p:cNvSpPr/>
          <p:nvPr/>
        </p:nvSpPr>
        <p:spPr>
          <a:xfrm>
            <a:off x="0" y="0"/>
            <a:ext cx="14628240" cy="82274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7" name="Image 1" descr="preencoded.png"/>
          <p:cNvPicPr/>
          <p:nvPr/>
        </p:nvPicPr>
        <p:blipFill>
          <a:blip r:embed="rId3"/>
          <a:stretch/>
        </p:blipFill>
        <p:spPr>
          <a:xfrm>
            <a:off x="12839040" y="7749720"/>
            <a:ext cx="1720440" cy="409320"/>
          </a:xfrm>
          <a:prstGeom prst="rect">
            <a:avLst/>
          </a:prstGeom>
          <a:ln w="0">
            <a:noFill/>
          </a:ln>
        </p:spPr>
      </p:pic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uk-UA" sz="4400" spc="-1" strike="noStrike"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pc="-1" strike="noStrike">
                <a:latin typeface="Arial"/>
              </a:rPr>
              <a:t>Для редагування структури клацніть мишею</a:t>
            </a:r>
            <a:endParaRPr b="0" lang="uk-UA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latin typeface="Arial"/>
              </a:rPr>
              <a:t>Другий рівень структури</a:t>
            </a:r>
            <a:endParaRPr b="0" lang="uk-UA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pc="-1" strike="noStrike">
                <a:latin typeface="Arial"/>
              </a:rPr>
              <a:t>Третій рівень структури</a:t>
            </a:r>
            <a:endParaRPr b="0" lang="uk-UA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pc="-1" strike="noStrike">
                <a:latin typeface="Arial"/>
              </a:rPr>
              <a:t>Четвертий рівень структури</a:t>
            </a:r>
            <a:endParaRPr b="0" lang="uk-UA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П'ятий рівень структури</a:t>
            </a:r>
            <a:endParaRPr b="0" lang="uk-UA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Шостий рівень структури</a:t>
            </a:r>
            <a:endParaRPr b="0" lang="uk-UA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Сьомий рівень структури</a:t>
            </a:r>
            <a:endParaRPr b="0" lang="uk-UA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28240" cy="8227440"/>
          </a:xfrm>
          <a:prstGeom prst="rect">
            <a:avLst/>
          </a:prstGeom>
          <a:ln w="0">
            <a:noFill/>
          </a:ln>
        </p:spPr>
      </p:pic>
      <p:sp>
        <p:nvSpPr>
          <p:cNvPr id="247" name="Shape 0"/>
          <p:cNvSpPr/>
          <p:nvPr/>
        </p:nvSpPr>
        <p:spPr>
          <a:xfrm>
            <a:off x="0" y="0"/>
            <a:ext cx="14628240" cy="82274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48" name="Image 1" descr="preencoded.png"/>
          <p:cNvPicPr/>
          <p:nvPr/>
        </p:nvPicPr>
        <p:blipFill>
          <a:blip r:embed="rId3"/>
          <a:stretch/>
        </p:blipFill>
        <p:spPr>
          <a:xfrm>
            <a:off x="12839040" y="7749720"/>
            <a:ext cx="1720440" cy="409320"/>
          </a:xfrm>
          <a:prstGeom prst="rect">
            <a:avLst/>
          </a:prstGeom>
          <a:ln w="0">
            <a:noFill/>
          </a:ln>
        </p:spPr>
      </p:pic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uk-UA" sz="4400" spc="-1" strike="noStrike"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pc="-1" strike="noStrike">
                <a:latin typeface="Arial"/>
              </a:rPr>
              <a:t>Для редагування структури клацніть мишею</a:t>
            </a:r>
            <a:endParaRPr b="0" lang="uk-UA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latin typeface="Arial"/>
              </a:rPr>
              <a:t>Другий рівень структури</a:t>
            </a:r>
            <a:endParaRPr b="0" lang="uk-UA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pc="-1" strike="noStrike">
                <a:latin typeface="Arial"/>
              </a:rPr>
              <a:t>Третій рівень структури</a:t>
            </a:r>
            <a:endParaRPr b="0" lang="uk-UA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pc="-1" strike="noStrike">
                <a:latin typeface="Arial"/>
              </a:rPr>
              <a:t>Четвертий рівень структури</a:t>
            </a:r>
            <a:endParaRPr b="0" lang="uk-UA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П'ятий рівень структури</a:t>
            </a:r>
            <a:endParaRPr b="0" lang="uk-UA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Шостий рівень структури</a:t>
            </a:r>
            <a:endParaRPr b="0" lang="uk-UA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Сьомий рівень структури</a:t>
            </a:r>
            <a:endParaRPr b="0" lang="uk-UA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28240" cy="8227440"/>
          </a:xfrm>
          <a:prstGeom prst="rect">
            <a:avLst/>
          </a:prstGeom>
          <a:ln w="0">
            <a:noFill/>
          </a:ln>
        </p:spPr>
      </p:pic>
      <p:sp>
        <p:nvSpPr>
          <p:cNvPr id="288" name="Shape 0"/>
          <p:cNvSpPr/>
          <p:nvPr/>
        </p:nvSpPr>
        <p:spPr>
          <a:xfrm>
            <a:off x="0" y="0"/>
            <a:ext cx="14628240" cy="82274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89" name="Image 1" descr="preencoded.png"/>
          <p:cNvPicPr/>
          <p:nvPr/>
        </p:nvPicPr>
        <p:blipFill>
          <a:blip r:embed="rId3"/>
          <a:stretch/>
        </p:blipFill>
        <p:spPr>
          <a:xfrm>
            <a:off x="12839040" y="7749720"/>
            <a:ext cx="1720440" cy="409320"/>
          </a:xfrm>
          <a:prstGeom prst="rect">
            <a:avLst/>
          </a:prstGeom>
          <a:ln w="0">
            <a:noFill/>
          </a:ln>
        </p:spPr>
      </p:pic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uk-UA" sz="4400" spc="-1" strike="noStrike"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latin typeface="Arial"/>
            </a:endParaRPr>
          </a:p>
        </p:txBody>
      </p:sp>
      <p:sp>
        <p:nvSpPr>
          <p:cNvPr id="291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pc="-1" strike="noStrike">
                <a:latin typeface="Arial"/>
              </a:rPr>
              <a:t>Для редагування структури клацніть мишею</a:t>
            </a:r>
            <a:endParaRPr b="0" lang="uk-UA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latin typeface="Arial"/>
              </a:rPr>
              <a:t>Другий рівень структури</a:t>
            </a:r>
            <a:endParaRPr b="0" lang="uk-UA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pc="-1" strike="noStrike">
                <a:latin typeface="Arial"/>
              </a:rPr>
              <a:t>Третій рівень структури</a:t>
            </a:r>
            <a:endParaRPr b="0" lang="uk-UA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pc="-1" strike="noStrike">
                <a:latin typeface="Arial"/>
              </a:rPr>
              <a:t>Четвертий рівень структури</a:t>
            </a:r>
            <a:endParaRPr b="0" lang="uk-UA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П'ятий рівень структури</a:t>
            </a:r>
            <a:endParaRPr b="0" lang="uk-UA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Шостий рівень структури</a:t>
            </a:r>
            <a:endParaRPr b="0" lang="uk-UA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Сьомий рівень структури</a:t>
            </a:r>
            <a:endParaRPr b="0" lang="uk-UA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28240" cy="8227440"/>
          </a:xfrm>
          <a:prstGeom prst="rect">
            <a:avLst/>
          </a:prstGeom>
          <a:ln w="0">
            <a:noFill/>
          </a:ln>
        </p:spPr>
      </p:pic>
      <p:sp>
        <p:nvSpPr>
          <p:cNvPr id="329" name="Shape 0"/>
          <p:cNvSpPr/>
          <p:nvPr/>
        </p:nvSpPr>
        <p:spPr>
          <a:xfrm>
            <a:off x="0" y="0"/>
            <a:ext cx="14628240" cy="82274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30" name="Image 1" descr="preencoded.png"/>
          <p:cNvPicPr/>
          <p:nvPr/>
        </p:nvPicPr>
        <p:blipFill>
          <a:blip r:embed="rId3"/>
          <a:stretch/>
        </p:blipFill>
        <p:spPr>
          <a:xfrm>
            <a:off x="12839040" y="7749720"/>
            <a:ext cx="1720440" cy="409320"/>
          </a:xfrm>
          <a:prstGeom prst="rect">
            <a:avLst/>
          </a:prstGeom>
          <a:ln w="0">
            <a:noFill/>
          </a:ln>
        </p:spPr>
      </p:pic>
      <p:sp>
        <p:nvSpPr>
          <p:cNvPr id="33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uk-UA" sz="4400" spc="-1" strike="noStrike"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latin typeface="Arial"/>
            </a:endParaRPr>
          </a:p>
        </p:txBody>
      </p:sp>
      <p:sp>
        <p:nvSpPr>
          <p:cNvPr id="332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pc="-1" strike="noStrike">
                <a:latin typeface="Arial"/>
              </a:rPr>
              <a:t>Для редагування структури клацніть мишею</a:t>
            </a:r>
            <a:endParaRPr b="0" lang="uk-UA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latin typeface="Arial"/>
              </a:rPr>
              <a:t>Другий рівень структури</a:t>
            </a:r>
            <a:endParaRPr b="0" lang="uk-UA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pc="-1" strike="noStrike">
                <a:latin typeface="Arial"/>
              </a:rPr>
              <a:t>Третій рівень структури</a:t>
            </a:r>
            <a:endParaRPr b="0" lang="uk-UA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pc="-1" strike="noStrike">
                <a:latin typeface="Arial"/>
              </a:rPr>
              <a:t>Четвертий рівень структури</a:t>
            </a:r>
            <a:endParaRPr b="0" lang="uk-UA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П'ятий рівень структури</a:t>
            </a:r>
            <a:endParaRPr b="0" lang="uk-UA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Шостий рівень структури</a:t>
            </a:r>
            <a:endParaRPr b="0" lang="uk-UA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Сьомий рівень структури</a:t>
            </a:r>
            <a:endParaRPr b="0" lang="uk-UA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hyperlink" Target="https://www.lutskrada.gov.ua/documents/zvit-pro-robotu-upravlinnia-personalu-za-2024-rik23" TargetMode="External"/><Relationship Id="rId2" Type="http://schemas.openxmlformats.org/officeDocument/2006/relationships/image" Target="../media/image38.png"/><Relationship Id="rId3" Type="http://schemas.openxmlformats.org/officeDocument/2006/relationships/slideLayout" Target="../slideLayouts/slideLayout9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slideLayout" Target="../slideLayouts/slideLayout37.xml"/><Relationship Id="rId8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49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slideLayout" Target="../slideLayouts/slideLayout61.xml"/><Relationship Id="rId4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slideLayout" Target="../slideLayouts/slideLayout73.xml"/><Relationship Id="rId5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85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97.xml"/><Relationship Id="rId3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Text 0"/>
          <p:cNvSpPr/>
          <p:nvPr/>
        </p:nvSpPr>
        <p:spPr>
          <a:xfrm>
            <a:off x="6244560" y="1087200"/>
            <a:ext cx="7625160" cy="213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5601"/>
              </a:lnSpc>
              <a:tabLst>
                <a:tab algn="l" pos="0"/>
              </a:tabLst>
            </a:pPr>
            <a:r>
              <a:rPr b="0" lang="uk-UA" sz="4450" spc="-1" strike="noStrike">
                <a:solidFill>
                  <a:srgbClr val="1f1e1e"/>
                </a:solidFill>
                <a:latin typeface="Arial"/>
                <a:ea typeface="Sora Semi Bold"/>
              </a:rPr>
              <a:t>Звіт про роботу управління персоналу Луцької міської ради за 2024 рік</a:t>
            </a:r>
            <a:endParaRPr b="0" lang="uk-UA" sz="4450" spc="-1" strike="noStrike">
              <a:latin typeface="Arial"/>
            </a:endParaRPr>
          </a:p>
        </p:txBody>
      </p:sp>
      <p:sp>
        <p:nvSpPr>
          <p:cNvPr id="376" name="Text 1"/>
          <p:cNvSpPr/>
          <p:nvPr/>
        </p:nvSpPr>
        <p:spPr>
          <a:xfrm>
            <a:off x="6244560" y="4305960"/>
            <a:ext cx="7625160" cy="207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01"/>
              </a:lnSpc>
              <a:tabLst>
                <a:tab algn="l" pos="0"/>
              </a:tabLst>
            </a:pPr>
            <a:r>
              <a:rPr b="0" lang="uk-UA" sz="1700" spc="-1" strike="noStrike">
                <a:solidFill>
                  <a:srgbClr val="3b3535"/>
                </a:solidFill>
                <a:latin typeface="Sora Light"/>
                <a:ea typeface="Sora Light"/>
              </a:rPr>
              <a:t>Управління персоналу Луцької міської ради здійснює свою діяльність відповідно до Положення про управління персоналу Луцької міської ради, забезпечуючи кадровий менеджмент у виконавчих органах міської ради, розроблення та контроль заходів щодо запобігання корупції, а також документаційне та організаційно-технічне обслуговування діяльності старост старостинських округів.</a:t>
            </a:r>
            <a:endParaRPr b="0" lang="uk-UA" sz="1700" spc="-1" strike="noStrike">
              <a:latin typeface="Arial"/>
            </a:endParaRPr>
          </a:p>
        </p:txBody>
      </p:sp>
      <p:pic>
        <p:nvPicPr>
          <p:cNvPr id="377" name="" descr=""/>
          <p:cNvPicPr/>
          <p:nvPr/>
        </p:nvPicPr>
        <p:blipFill>
          <a:blip r:embed="rId1"/>
          <a:stretch/>
        </p:blipFill>
        <p:spPr>
          <a:xfrm>
            <a:off x="12600000" y="6301080"/>
            <a:ext cx="1927440" cy="1927440"/>
          </a:xfrm>
          <a:prstGeom prst="rect">
            <a:avLst/>
          </a:prstGeom>
          <a:ln w="0">
            <a:noFill/>
          </a:ln>
        </p:spPr>
      </p:pic>
      <p:pic>
        <p:nvPicPr>
          <p:cNvPr id="378" name="" descr=""/>
          <p:cNvPicPr/>
          <p:nvPr/>
        </p:nvPicPr>
        <p:blipFill>
          <a:blip r:embed="rId2"/>
          <a:stretch/>
        </p:blipFill>
        <p:spPr>
          <a:xfrm>
            <a:off x="180000" y="490680"/>
            <a:ext cx="5758920" cy="7428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"/>
          <p:cNvSpPr/>
          <p:nvPr/>
        </p:nvSpPr>
        <p:spPr>
          <a:xfrm>
            <a:off x="608040" y="1207080"/>
            <a:ext cx="11631600" cy="5296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uk-UA" sz="4150" spc="-1" strike="noStrike">
                <a:solidFill>
                  <a:srgbClr val="1f1e1e"/>
                </a:solidFill>
                <a:latin typeface="Sora Semi Bold"/>
                <a:ea typeface="Sora Semi Bold"/>
              </a:rPr>
              <a:t>Детальний звіт про роботу управління персоналу Луцької міської ради за 2024 рік за покликання: </a:t>
            </a:r>
            <a:r>
              <a:rPr b="0" lang="uk-UA" sz="4150" spc="-1" strike="noStrike" u="sng">
                <a:solidFill>
                  <a:srgbClr val="0000ff"/>
                </a:solidFill>
                <a:uFillTx/>
                <a:latin typeface="Sora Semi Bold"/>
                <a:ea typeface="Sora Semi Bold"/>
                <a:hlinkClick r:id="rId1"/>
              </a:rPr>
              <a:t>https://www.lutskrada.gov.ua/documents/zvit-pro-robotu-upravlinnia-personalu-za-2024-rik23</a:t>
            </a:r>
            <a:r>
              <a:rPr b="0" lang="uk-UA" sz="4150" spc="-1" strike="noStrike">
                <a:solidFill>
                  <a:srgbClr val="1f1e1e"/>
                </a:solidFill>
                <a:latin typeface="Sora Semi Bold"/>
                <a:ea typeface="Sora Semi Bold"/>
              </a:rPr>
              <a:t>   </a:t>
            </a:r>
            <a:endParaRPr b="0" lang="uk-UA" sz="4150" spc="-1" strike="noStrike">
              <a:latin typeface="Arial"/>
            </a:endParaRPr>
          </a:p>
        </p:txBody>
      </p:sp>
      <p:pic>
        <p:nvPicPr>
          <p:cNvPr id="551" name="" descr=""/>
          <p:cNvPicPr/>
          <p:nvPr/>
        </p:nvPicPr>
        <p:blipFill>
          <a:blip r:embed="rId2"/>
          <a:stretch/>
        </p:blipFill>
        <p:spPr>
          <a:xfrm>
            <a:off x="12600000" y="6301080"/>
            <a:ext cx="1927440" cy="1927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ext 0"/>
          <p:cNvSpPr/>
          <p:nvPr/>
        </p:nvSpPr>
        <p:spPr>
          <a:xfrm>
            <a:off x="731880" y="749160"/>
            <a:ext cx="11494080" cy="68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5400"/>
              </a:lnSpc>
              <a:tabLst>
                <a:tab algn="l" pos="0"/>
              </a:tabLst>
            </a:pPr>
            <a:r>
              <a:rPr b="0" lang="uk-UA" sz="4300" spc="-1" strike="noStrike">
                <a:solidFill>
                  <a:srgbClr val="1f1e1e"/>
                </a:solidFill>
                <a:latin typeface="Sora Semi Bold"/>
                <a:ea typeface="Sora Semi Bold"/>
              </a:rPr>
              <a:t>Основні досягнення управління персоналу</a:t>
            </a:r>
            <a:endParaRPr b="0" lang="uk-UA" sz="4300" spc="-1" strike="noStrike">
              <a:latin typeface="Arial"/>
            </a:endParaRPr>
          </a:p>
        </p:txBody>
      </p:sp>
      <p:sp>
        <p:nvSpPr>
          <p:cNvPr id="380" name="Shape 1"/>
          <p:cNvSpPr/>
          <p:nvPr/>
        </p:nvSpPr>
        <p:spPr>
          <a:xfrm>
            <a:off x="731880" y="2169000"/>
            <a:ext cx="6476760" cy="2559600"/>
          </a:xfrm>
          <a:prstGeom prst="roundRect">
            <a:avLst>
              <a:gd name="adj" fmla="val 4284"/>
            </a:avLst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1" name="Shape 2"/>
          <p:cNvSpPr/>
          <p:nvPr/>
        </p:nvSpPr>
        <p:spPr>
          <a:xfrm>
            <a:off x="731880" y="2145960"/>
            <a:ext cx="6476760" cy="89280"/>
          </a:xfrm>
          <a:prstGeom prst="roundRect">
            <a:avLst>
              <a:gd name="adj" fmla="val 96048"/>
            </a:avLst>
          </a:prstGeom>
          <a:solidFill>
            <a:srgbClr val="da1b2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2" name="Shape 3"/>
          <p:cNvSpPr/>
          <p:nvPr/>
        </p:nvSpPr>
        <p:spPr>
          <a:xfrm>
            <a:off x="3657600" y="1855080"/>
            <a:ext cx="624960" cy="624960"/>
          </a:xfrm>
          <a:prstGeom prst="roundRect">
            <a:avLst>
              <a:gd name="adj" fmla="val 145786"/>
            </a:avLst>
          </a:prstGeom>
          <a:solidFill>
            <a:srgbClr val="da1b2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3" name="Text 4"/>
          <p:cNvSpPr/>
          <p:nvPr/>
        </p:nvSpPr>
        <p:spPr>
          <a:xfrm>
            <a:off x="3845880" y="2012040"/>
            <a:ext cx="248760" cy="31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3149"/>
              </a:lnSpc>
              <a:tabLst>
                <a:tab algn="l" pos="0"/>
              </a:tabLst>
            </a:pPr>
            <a:r>
              <a:rPr b="0" lang="uk-UA" sz="1950" spc="-1" strike="noStrike">
                <a:solidFill>
                  <a:srgbClr val="ffffff"/>
                </a:solidFill>
                <a:latin typeface="Sora Semi Bold"/>
                <a:ea typeface="Sora Semi Bold"/>
              </a:rPr>
              <a:t>1</a:t>
            </a:r>
            <a:endParaRPr b="0" lang="uk-UA" sz="1950" spc="-1" strike="noStrike">
              <a:latin typeface="Arial"/>
            </a:endParaRPr>
          </a:p>
        </p:txBody>
      </p:sp>
      <p:sp>
        <p:nvSpPr>
          <p:cNvPr id="384" name="Text 5"/>
          <p:cNvSpPr/>
          <p:nvPr/>
        </p:nvSpPr>
        <p:spPr>
          <a:xfrm>
            <a:off x="963720" y="2691360"/>
            <a:ext cx="4673880" cy="34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01"/>
              </a:lnSpc>
              <a:tabLst>
                <a:tab algn="l" pos="0"/>
              </a:tabLst>
            </a:pPr>
            <a:r>
              <a:rPr b="0" lang="uk-UA" sz="2150" spc="-1" strike="noStrike">
                <a:solidFill>
                  <a:srgbClr val="3b3535"/>
                </a:solidFill>
                <a:latin typeface="Sora Semi Bold"/>
                <a:ea typeface="Sora Semi Bold"/>
              </a:rPr>
              <a:t>Оцінка результативності навчання</a:t>
            </a:r>
            <a:endParaRPr b="0" lang="uk-UA" sz="2150" spc="-1" strike="noStrike">
              <a:latin typeface="Arial"/>
            </a:endParaRPr>
          </a:p>
        </p:txBody>
      </p:sp>
      <p:sp>
        <p:nvSpPr>
          <p:cNvPr id="385" name="Text 6"/>
          <p:cNvSpPr/>
          <p:nvPr/>
        </p:nvSpPr>
        <p:spPr>
          <a:xfrm>
            <a:off x="963720" y="3160800"/>
            <a:ext cx="6012720" cy="133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99"/>
              </a:lnSpc>
              <a:tabLst>
                <a:tab algn="l" pos="0"/>
              </a:tabLst>
            </a:pPr>
            <a:r>
              <a:rPr b="0" lang="uk-UA" sz="1600" spc="-1" strike="noStrike">
                <a:solidFill>
                  <a:srgbClr val="3b3535"/>
                </a:solidFill>
                <a:latin typeface="Sora Light"/>
                <a:ea typeface="Sora Light"/>
              </a:rPr>
              <a:t>Проведено оцінку результативності професійного навчання посадових осіб виконавчих органів Луцької міської ради відповідно до Порядку, затвердженого розпорядженням міського голови.</a:t>
            </a:r>
            <a:endParaRPr b="0" lang="uk-UA" sz="1600" spc="-1" strike="noStrike">
              <a:latin typeface="Arial"/>
            </a:endParaRPr>
          </a:p>
        </p:txBody>
      </p:sp>
      <p:sp>
        <p:nvSpPr>
          <p:cNvPr id="386" name="Shape 7"/>
          <p:cNvSpPr/>
          <p:nvPr/>
        </p:nvSpPr>
        <p:spPr>
          <a:xfrm>
            <a:off x="7419600" y="2169000"/>
            <a:ext cx="6476760" cy="2559600"/>
          </a:xfrm>
          <a:prstGeom prst="roundRect">
            <a:avLst>
              <a:gd name="adj" fmla="val 4284"/>
            </a:avLst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7" name="Shape 8"/>
          <p:cNvSpPr/>
          <p:nvPr/>
        </p:nvSpPr>
        <p:spPr>
          <a:xfrm>
            <a:off x="7419600" y="2145960"/>
            <a:ext cx="6476760" cy="89280"/>
          </a:xfrm>
          <a:prstGeom prst="roundRect">
            <a:avLst>
              <a:gd name="adj" fmla="val 96048"/>
            </a:avLst>
          </a:prstGeom>
          <a:solidFill>
            <a:srgbClr val="da1b2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8" name="Shape 9"/>
          <p:cNvSpPr/>
          <p:nvPr/>
        </p:nvSpPr>
        <p:spPr>
          <a:xfrm>
            <a:off x="10345320" y="1855080"/>
            <a:ext cx="624960" cy="624960"/>
          </a:xfrm>
          <a:prstGeom prst="roundRect">
            <a:avLst>
              <a:gd name="adj" fmla="val 145786"/>
            </a:avLst>
          </a:prstGeom>
          <a:solidFill>
            <a:srgbClr val="da1b2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9" name="Text 10"/>
          <p:cNvSpPr/>
          <p:nvPr/>
        </p:nvSpPr>
        <p:spPr>
          <a:xfrm>
            <a:off x="10533600" y="2012040"/>
            <a:ext cx="248760" cy="31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3149"/>
              </a:lnSpc>
              <a:tabLst>
                <a:tab algn="l" pos="0"/>
              </a:tabLst>
            </a:pPr>
            <a:r>
              <a:rPr b="0" lang="uk-UA" sz="1950" spc="-1" strike="noStrike">
                <a:solidFill>
                  <a:srgbClr val="ffffff"/>
                </a:solidFill>
                <a:latin typeface="Sora Semi Bold"/>
                <a:ea typeface="Sora Semi Bold"/>
              </a:rPr>
              <a:t>2</a:t>
            </a:r>
            <a:endParaRPr b="0" lang="uk-UA" sz="1950" spc="-1" strike="noStrike">
              <a:latin typeface="Arial"/>
            </a:endParaRPr>
          </a:p>
        </p:txBody>
      </p:sp>
      <p:sp>
        <p:nvSpPr>
          <p:cNvPr id="390" name="Text 11"/>
          <p:cNvSpPr/>
          <p:nvPr/>
        </p:nvSpPr>
        <p:spPr>
          <a:xfrm>
            <a:off x="7651800" y="2691360"/>
            <a:ext cx="3304440" cy="34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01"/>
              </a:lnSpc>
              <a:tabLst>
                <a:tab algn="l" pos="0"/>
              </a:tabLst>
            </a:pPr>
            <a:r>
              <a:rPr b="0" lang="uk-UA" sz="2150" spc="-1" strike="noStrike">
                <a:solidFill>
                  <a:srgbClr val="3b3535"/>
                </a:solidFill>
                <a:latin typeface="Sora Semi Bold"/>
                <a:ea typeface="Sora Semi Bold"/>
              </a:rPr>
              <a:t>Опитування працівників</a:t>
            </a:r>
            <a:endParaRPr b="0" lang="uk-UA" sz="2150" spc="-1" strike="noStrike">
              <a:latin typeface="Arial"/>
            </a:endParaRPr>
          </a:p>
        </p:txBody>
      </p:sp>
      <p:sp>
        <p:nvSpPr>
          <p:cNvPr id="391" name="Text 12"/>
          <p:cNvSpPr/>
          <p:nvPr/>
        </p:nvSpPr>
        <p:spPr>
          <a:xfrm>
            <a:off x="7651800" y="3160800"/>
            <a:ext cx="6012720" cy="133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99"/>
              </a:lnSpc>
              <a:tabLst>
                <a:tab algn="l" pos="0"/>
              </a:tabLst>
            </a:pPr>
            <a:r>
              <a:rPr b="0" lang="uk-UA" sz="1600" spc="-1" strike="noStrike">
                <a:solidFill>
                  <a:srgbClr val="3b3535"/>
                </a:solidFill>
                <a:latin typeface="Sora Light"/>
                <a:ea typeface="Sora Light"/>
              </a:rPr>
              <a:t>Здійснено опитування серед працівників щодо визначення їх рівня задоволеності мікрокліматом та умовами праці, а також формування політики психосоціальної підтримки та безбар'єрності.</a:t>
            </a:r>
            <a:endParaRPr b="0" lang="uk-UA" sz="1600" spc="-1" strike="noStrike">
              <a:latin typeface="Arial"/>
            </a:endParaRPr>
          </a:p>
        </p:txBody>
      </p:sp>
      <p:sp>
        <p:nvSpPr>
          <p:cNvPr id="392" name="Shape 13"/>
          <p:cNvSpPr/>
          <p:nvPr/>
        </p:nvSpPr>
        <p:spPr>
          <a:xfrm>
            <a:off x="731880" y="5253120"/>
            <a:ext cx="6476760" cy="2225160"/>
          </a:xfrm>
          <a:prstGeom prst="roundRect">
            <a:avLst>
              <a:gd name="adj" fmla="val 4927"/>
            </a:avLst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3" name="Shape 14"/>
          <p:cNvSpPr/>
          <p:nvPr/>
        </p:nvSpPr>
        <p:spPr>
          <a:xfrm>
            <a:off x="731880" y="5230440"/>
            <a:ext cx="6476760" cy="89280"/>
          </a:xfrm>
          <a:prstGeom prst="roundRect">
            <a:avLst>
              <a:gd name="adj" fmla="val 96048"/>
            </a:avLst>
          </a:prstGeom>
          <a:solidFill>
            <a:srgbClr val="da1b2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4" name="Shape 15"/>
          <p:cNvSpPr/>
          <p:nvPr/>
        </p:nvSpPr>
        <p:spPr>
          <a:xfrm>
            <a:off x="3657600" y="4939560"/>
            <a:ext cx="624960" cy="624960"/>
          </a:xfrm>
          <a:prstGeom prst="roundRect">
            <a:avLst>
              <a:gd name="adj" fmla="val 145786"/>
            </a:avLst>
          </a:prstGeom>
          <a:solidFill>
            <a:srgbClr val="da1b2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5" name="Text 16"/>
          <p:cNvSpPr/>
          <p:nvPr/>
        </p:nvSpPr>
        <p:spPr>
          <a:xfrm>
            <a:off x="3845880" y="5096520"/>
            <a:ext cx="248760" cy="31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3149"/>
              </a:lnSpc>
              <a:tabLst>
                <a:tab algn="l" pos="0"/>
              </a:tabLst>
            </a:pPr>
            <a:r>
              <a:rPr b="0" lang="uk-UA" sz="1950" spc="-1" strike="noStrike">
                <a:solidFill>
                  <a:srgbClr val="ffffff"/>
                </a:solidFill>
                <a:latin typeface="Sora Semi Bold"/>
                <a:ea typeface="Sora Semi Bold"/>
              </a:rPr>
              <a:t>3</a:t>
            </a:r>
            <a:endParaRPr b="0" lang="uk-UA" sz="1950" spc="-1" strike="noStrike">
              <a:latin typeface="Arial"/>
            </a:endParaRPr>
          </a:p>
        </p:txBody>
      </p:sp>
      <p:sp>
        <p:nvSpPr>
          <p:cNvPr id="396" name="Text 17"/>
          <p:cNvSpPr/>
          <p:nvPr/>
        </p:nvSpPr>
        <p:spPr>
          <a:xfrm>
            <a:off x="963720" y="5775840"/>
            <a:ext cx="5478120" cy="34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01"/>
              </a:lnSpc>
              <a:tabLst>
                <a:tab algn="l" pos="0"/>
              </a:tabLst>
            </a:pPr>
            <a:r>
              <a:rPr b="0" lang="uk-UA" sz="2150" spc="-1" strike="noStrike">
                <a:solidFill>
                  <a:srgbClr val="3b3535"/>
                </a:solidFill>
                <a:latin typeface="Sora Semi Bold"/>
                <a:ea typeface="Sora Semi Bold"/>
              </a:rPr>
              <a:t>Порядок запобігання конфлікту інтересів</a:t>
            </a:r>
            <a:endParaRPr b="0" lang="uk-UA" sz="2150" spc="-1" strike="noStrike">
              <a:latin typeface="Arial"/>
            </a:endParaRPr>
          </a:p>
        </p:txBody>
      </p:sp>
      <p:sp>
        <p:nvSpPr>
          <p:cNvPr id="397" name="Text 18"/>
          <p:cNvSpPr/>
          <p:nvPr/>
        </p:nvSpPr>
        <p:spPr>
          <a:xfrm>
            <a:off x="963720" y="6244920"/>
            <a:ext cx="6012720" cy="100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99"/>
              </a:lnSpc>
              <a:tabLst>
                <a:tab algn="l" pos="0"/>
              </a:tabLst>
            </a:pPr>
            <a:r>
              <a:rPr b="0" lang="uk-UA" sz="1600" spc="-1" strike="noStrike">
                <a:solidFill>
                  <a:srgbClr val="3b3535"/>
                </a:solidFill>
                <a:latin typeface="Sora Light"/>
                <a:ea typeface="Sora Light"/>
              </a:rPr>
              <a:t>Розроблено Порядок запобігання та врегулювання конфлікту інтересів у Луцькій міській раді та її виконавчих органах, який затверджено розпорядженням міського голови від 23.04.2024 року № 257</a:t>
            </a:r>
            <a:endParaRPr b="0" lang="uk-UA" sz="1600" spc="-1" strike="noStrike">
              <a:latin typeface="Arial"/>
            </a:endParaRPr>
          </a:p>
        </p:txBody>
      </p:sp>
      <p:sp>
        <p:nvSpPr>
          <p:cNvPr id="398" name="Shape 19"/>
          <p:cNvSpPr/>
          <p:nvPr/>
        </p:nvSpPr>
        <p:spPr>
          <a:xfrm>
            <a:off x="7419600" y="5253120"/>
            <a:ext cx="6476760" cy="2225160"/>
          </a:xfrm>
          <a:prstGeom prst="roundRect">
            <a:avLst>
              <a:gd name="adj" fmla="val 4927"/>
            </a:avLst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9" name="Shape 20"/>
          <p:cNvSpPr/>
          <p:nvPr/>
        </p:nvSpPr>
        <p:spPr>
          <a:xfrm>
            <a:off x="7419600" y="5230440"/>
            <a:ext cx="6476760" cy="89280"/>
          </a:xfrm>
          <a:prstGeom prst="roundRect">
            <a:avLst>
              <a:gd name="adj" fmla="val 96048"/>
            </a:avLst>
          </a:prstGeom>
          <a:solidFill>
            <a:srgbClr val="da1b2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0" name="Shape 21"/>
          <p:cNvSpPr/>
          <p:nvPr/>
        </p:nvSpPr>
        <p:spPr>
          <a:xfrm>
            <a:off x="10345320" y="4939560"/>
            <a:ext cx="624960" cy="624960"/>
          </a:xfrm>
          <a:prstGeom prst="roundRect">
            <a:avLst>
              <a:gd name="adj" fmla="val 145786"/>
            </a:avLst>
          </a:prstGeom>
          <a:solidFill>
            <a:srgbClr val="da1b2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1" name="Text 22"/>
          <p:cNvSpPr/>
          <p:nvPr/>
        </p:nvSpPr>
        <p:spPr>
          <a:xfrm>
            <a:off x="10533600" y="5096520"/>
            <a:ext cx="248760" cy="31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3149"/>
              </a:lnSpc>
              <a:tabLst>
                <a:tab algn="l" pos="0"/>
              </a:tabLst>
            </a:pPr>
            <a:r>
              <a:rPr b="0" lang="uk-UA" sz="1950" spc="-1" strike="noStrike">
                <a:solidFill>
                  <a:srgbClr val="ffffff"/>
                </a:solidFill>
                <a:latin typeface="Sora Semi Bold"/>
                <a:ea typeface="Sora Semi Bold"/>
              </a:rPr>
              <a:t>4</a:t>
            </a:r>
            <a:endParaRPr b="0" lang="uk-UA" sz="1950" spc="-1" strike="noStrike">
              <a:latin typeface="Arial"/>
            </a:endParaRPr>
          </a:p>
        </p:txBody>
      </p:sp>
      <p:sp>
        <p:nvSpPr>
          <p:cNvPr id="402" name="Text 23"/>
          <p:cNvSpPr/>
          <p:nvPr/>
        </p:nvSpPr>
        <p:spPr>
          <a:xfrm>
            <a:off x="7651800" y="5775840"/>
            <a:ext cx="3535560" cy="34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01"/>
              </a:lnSpc>
              <a:tabLst>
                <a:tab algn="l" pos="0"/>
              </a:tabLst>
            </a:pPr>
            <a:r>
              <a:rPr b="0" lang="uk-UA" sz="2150" spc="-1" strike="noStrike">
                <a:solidFill>
                  <a:srgbClr val="3b3535"/>
                </a:solidFill>
                <a:latin typeface="Sora Semi Bold"/>
                <a:ea typeface="Sora Semi Bold"/>
              </a:rPr>
              <a:t>Антикорупційна програма</a:t>
            </a:r>
            <a:endParaRPr b="0" lang="uk-UA" sz="2150" spc="-1" strike="noStrike">
              <a:latin typeface="Arial"/>
            </a:endParaRPr>
          </a:p>
        </p:txBody>
      </p:sp>
      <p:sp>
        <p:nvSpPr>
          <p:cNvPr id="403" name="Text 24"/>
          <p:cNvSpPr/>
          <p:nvPr/>
        </p:nvSpPr>
        <p:spPr>
          <a:xfrm>
            <a:off x="7651800" y="6244920"/>
            <a:ext cx="6012720" cy="100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uk-UA" sz="1600" spc="-1" strike="noStrike">
                <a:solidFill>
                  <a:srgbClr val="3b3535"/>
                </a:solidFill>
                <a:latin typeface="Sora Light"/>
                <a:ea typeface="Sora Light"/>
              </a:rPr>
              <a:t>Організовано роботу щодо реалізації Антикорупційної програми Луцької міської ради на 2024-2026 роки, яка затверджена рішенням Луцької міської ради від </a:t>
            </a:r>
            <a:endParaRPr b="0" lang="uk-UA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1600" spc="-1" strike="noStrike">
                <a:solidFill>
                  <a:srgbClr val="3b3535"/>
                </a:solidFill>
                <a:latin typeface="Sora Light"/>
                <a:ea typeface="Sora Light"/>
              </a:rPr>
              <a:t>20.12.2023 № 54/2.</a:t>
            </a:r>
            <a:endParaRPr b="0" lang="uk-UA" sz="1600" spc="-1" strike="noStrike">
              <a:latin typeface="Arial"/>
            </a:endParaRPr>
          </a:p>
        </p:txBody>
      </p:sp>
      <p:pic>
        <p:nvPicPr>
          <p:cNvPr id="404" name="" descr=""/>
          <p:cNvPicPr/>
          <p:nvPr/>
        </p:nvPicPr>
        <p:blipFill>
          <a:blip r:embed="rId1"/>
          <a:stretch/>
        </p:blipFill>
        <p:spPr>
          <a:xfrm>
            <a:off x="12778920" y="6480000"/>
            <a:ext cx="1748880" cy="1748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 0"/>
          <p:cNvSpPr/>
          <p:nvPr/>
        </p:nvSpPr>
        <p:spPr>
          <a:xfrm>
            <a:off x="745920" y="724320"/>
            <a:ext cx="9914760" cy="698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5499"/>
              </a:lnSpc>
              <a:tabLst>
                <a:tab algn="l" pos="0"/>
              </a:tabLst>
            </a:pPr>
            <a:r>
              <a:rPr b="0" lang="uk-UA" sz="4400" spc="-1" strike="noStrike">
                <a:solidFill>
                  <a:srgbClr val="1f1e1e"/>
                </a:solidFill>
                <a:latin typeface="Sora Semi Bold"/>
                <a:ea typeface="Sora Semi Bold"/>
              </a:rPr>
              <a:t>Якісно-кількісний склад працівників</a:t>
            </a:r>
            <a:endParaRPr b="0" lang="uk-UA" sz="4400" spc="-1" strike="noStrike">
              <a:latin typeface="Arial"/>
            </a:endParaRPr>
          </a:p>
        </p:txBody>
      </p:sp>
      <p:sp>
        <p:nvSpPr>
          <p:cNvPr id="406" name="Text 1"/>
          <p:cNvSpPr/>
          <p:nvPr/>
        </p:nvSpPr>
        <p:spPr>
          <a:xfrm>
            <a:off x="745920" y="1936800"/>
            <a:ext cx="6307200" cy="136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650"/>
              </a:lnSpc>
              <a:tabLst>
                <a:tab algn="l" pos="0"/>
              </a:tabLst>
            </a:pPr>
            <a:r>
              <a:rPr b="0" lang="uk-UA" sz="1650" spc="-1" strike="noStrike">
                <a:solidFill>
                  <a:srgbClr val="3b3535"/>
                </a:solidFill>
                <a:latin typeface="Sora Light"/>
                <a:ea typeface="Sora Light"/>
              </a:rPr>
              <a:t>Загальна чисельність апарату ради та її виконавчих органів станом на 31 грудня 2024 року становила 697,5 штатних одиниці, що на 21 штатну одиницю більше порівняно з 2023 роком.</a:t>
            </a:r>
            <a:endParaRPr b="0" lang="uk-UA" sz="1650" spc="-1" strike="noStrike">
              <a:latin typeface="Arial"/>
            </a:endParaRPr>
          </a:p>
        </p:txBody>
      </p:sp>
      <p:sp>
        <p:nvSpPr>
          <p:cNvPr id="407" name="Text 2"/>
          <p:cNvSpPr/>
          <p:nvPr/>
        </p:nvSpPr>
        <p:spPr>
          <a:xfrm>
            <a:off x="745920" y="3492360"/>
            <a:ext cx="6307200" cy="338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650"/>
              </a:lnSpc>
              <a:tabLst>
                <a:tab algn="l" pos="0"/>
              </a:tabLst>
            </a:pPr>
            <a:r>
              <a:rPr b="0" lang="uk-UA" sz="1650" spc="-1" strike="noStrike">
                <a:solidFill>
                  <a:srgbClr val="3b3535"/>
                </a:solidFill>
                <a:latin typeface="Sora Light"/>
                <a:ea typeface="Sora Light"/>
              </a:rPr>
              <a:t>На кінець 2024 року працювало 638 осіб, з них:</a:t>
            </a:r>
            <a:endParaRPr b="0" lang="uk-UA" sz="1650" spc="-1" strike="noStrike">
              <a:latin typeface="Arial"/>
            </a:endParaRPr>
          </a:p>
        </p:txBody>
      </p:sp>
      <p:sp>
        <p:nvSpPr>
          <p:cNvPr id="408" name="Text 3"/>
          <p:cNvSpPr/>
          <p:nvPr/>
        </p:nvSpPr>
        <p:spPr>
          <a:xfrm>
            <a:off x="745920" y="4025160"/>
            <a:ext cx="6307200" cy="338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650"/>
              </a:lnSpc>
              <a:buClr>
                <a:srgbClr val="3b3535"/>
              </a:buClr>
              <a:buFont typeface="Symbol"/>
              <a:buChar char=""/>
            </a:pPr>
            <a:r>
              <a:rPr b="0" lang="uk-UA" sz="1650" spc="-1" strike="noStrike">
                <a:solidFill>
                  <a:srgbClr val="3b3535"/>
                </a:solidFill>
                <a:latin typeface="Sora Light"/>
                <a:ea typeface="Sora Light"/>
              </a:rPr>
              <a:t>527 – посадові особи місцевого самоврядування</a:t>
            </a:r>
            <a:endParaRPr b="0" lang="uk-UA" sz="1650" spc="-1" strike="noStrike">
              <a:latin typeface="Arial"/>
            </a:endParaRPr>
          </a:p>
        </p:txBody>
      </p:sp>
      <p:sp>
        <p:nvSpPr>
          <p:cNvPr id="409" name="Text 4"/>
          <p:cNvSpPr/>
          <p:nvPr/>
        </p:nvSpPr>
        <p:spPr>
          <a:xfrm>
            <a:off x="745920" y="4440600"/>
            <a:ext cx="6307200" cy="338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650"/>
              </a:lnSpc>
              <a:buClr>
                <a:srgbClr val="3b3535"/>
              </a:buClr>
              <a:buFont typeface="Symbol"/>
              <a:buChar char=""/>
            </a:pPr>
            <a:r>
              <a:rPr b="0" lang="uk-UA" sz="1650" spc="-1" strike="noStrike">
                <a:solidFill>
                  <a:srgbClr val="3b3535"/>
                </a:solidFill>
                <a:latin typeface="Sora Light"/>
                <a:ea typeface="Sora Light"/>
              </a:rPr>
              <a:t>65 – службовці</a:t>
            </a:r>
            <a:endParaRPr b="0" lang="uk-UA" sz="1650" spc="-1" strike="noStrike">
              <a:latin typeface="Arial"/>
            </a:endParaRPr>
          </a:p>
        </p:txBody>
      </p:sp>
      <p:sp>
        <p:nvSpPr>
          <p:cNvPr id="410" name="Text 5"/>
          <p:cNvSpPr/>
          <p:nvPr/>
        </p:nvSpPr>
        <p:spPr>
          <a:xfrm>
            <a:off x="745920" y="4856040"/>
            <a:ext cx="6307200" cy="338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650"/>
              </a:lnSpc>
              <a:buClr>
                <a:srgbClr val="3b3535"/>
              </a:buClr>
              <a:buFont typeface="Symbol"/>
              <a:buChar char=""/>
            </a:pPr>
            <a:r>
              <a:rPr b="0" lang="uk-UA" sz="1650" spc="-1" strike="noStrike">
                <a:solidFill>
                  <a:srgbClr val="3b3535"/>
                </a:solidFill>
                <a:latin typeface="Sora Light"/>
                <a:ea typeface="Sora Light"/>
              </a:rPr>
              <a:t>46 – робітники</a:t>
            </a:r>
            <a:endParaRPr b="0" lang="uk-UA" sz="1650" spc="-1" strike="noStrike">
              <a:latin typeface="Arial"/>
            </a:endParaRPr>
          </a:p>
        </p:txBody>
      </p:sp>
      <p:sp>
        <p:nvSpPr>
          <p:cNvPr id="411" name="Text 6"/>
          <p:cNvSpPr/>
          <p:nvPr/>
        </p:nvSpPr>
        <p:spPr>
          <a:xfrm>
            <a:off x="745920" y="5388840"/>
            <a:ext cx="6307200" cy="67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650"/>
              </a:lnSpc>
              <a:tabLst>
                <a:tab algn="l" pos="0"/>
              </a:tabLst>
            </a:pPr>
            <a:r>
              <a:rPr b="0" lang="uk-UA" sz="1650" spc="-1" strike="noStrike">
                <a:solidFill>
                  <a:srgbClr val="3b3535"/>
                </a:solidFill>
                <a:latin typeface="Sora Light"/>
                <a:ea typeface="Sora Light"/>
              </a:rPr>
              <a:t>Кількість вакансій становила 65,5 штатних одиниць (0,9% від загальної чисельності).</a:t>
            </a:r>
            <a:endParaRPr b="0" lang="uk-UA" sz="1650" spc="-1" strike="noStrike">
              <a:latin typeface="Arial"/>
            </a:endParaRPr>
          </a:p>
        </p:txBody>
      </p:sp>
      <p:pic>
        <p:nvPicPr>
          <p:cNvPr id="412" name="Image 0" descr="preencoded.png"/>
          <p:cNvPicPr/>
          <p:nvPr/>
        </p:nvPicPr>
        <p:blipFill>
          <a:blip r:embed="rId1"/>
          <a:stretch/>
        </p:blipFill>
        <p:spPr>
          <a:xfrm>
            <a:off x="7551720" y="1571400"/>
            <a:ext cx="6307200" cy="3287520"/>
          </a:xfrm>
          <a:prstGeom prst="rect">
            <a:avLst/>
          </a:prstGeom>
          <a:ln w="0">
            <a:noFill/>
          </a:ln>
        </p:spPr>
      </p:pic>
      <p:sp>
        <p:nvSpPr>
          <p:cNvPr id="413" name="Shape 7"/>
          <p:cNvSpPr/>
          <p:nvPr/>
        </p:nvSpPr>
        <p:spPr>
          <a:xfrm>
            <a:off x="9774000" y="5304960"/>
            <a:ext cx="210960" cy="210960"/>
          </a:xfrm>
          <a:prstGeom prst="roundRect">
            <a:avLst>
              <a:gd name="adj" fmla="val 8586"/>
            </a:avLst>
          </a:prstGeom>
          <a:solidFill>
            <a:srgbClr val="44080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4" name="Text 8"/>
          <p:cNvSpPr/>
          <p:nvPr/>
        </p:nvSpPr>
        <p:spPr>
          <a:xfrm>
            <a:off x="10058040" y="5284440"/>
            <a:ext cx="611280" cy="21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1650"/>
              </a:lnSpc>
              <a:tabLst>
                <a:tab algn="l" pos="0"/>
              </a:tabLst>
            </a:pPr>
            <a:r>
              <a:rPr b="0" lang="uk-UA" sz="1650" spc="-1" strike="noStrike">
                <a:solidFill>
                  <a:srgbClr val="3b3535"/>
                </a:solidFill>
                <a:latin typeface="Sora Light"/>
                <a:ea typeface="Sora Light"/>
              </a:rPr>
              <a:t>Жінки</a:t>
            </a:r>
            <a:endParaRPr b="0" lang="uk-UA" sz="1650" spc="-1" strike="noStrike">
              <a:latin typeface="Arial"/>
            </a:endParaRPr>
          </a:p>
        </p:txBody>
      </p:sp>
      <p:sp>
        <p:nvSpPr>
          <p:cNvPr id="415" name="Shape 9"/>
          <p:cNvSpPr/>
          <p:nvPr/>
        </p:nvSpPr>
        <p:spPr>
          <a:xfrm>
            <a:off x="10813680" y="5304960"/>
            <a:ext cx="210960" cy="210960"/>
          </a:xfrm>
          <a:prstGeom prst="roundRect">
            <a:avLst>
              <a:gd name="adj" fmla="val 8586"/>
            </a:avLst>
          </a:prstGeom>
          <a:solidFill>
            <a:srgbClr val="e4253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6" name="Text 10"/>
          <p:cNvSpPr/>
          <p:nvPr/>
        </p:nvSpPr>
        <p:spPr>
          <a:xfrm>
            <a:off x="11087640" y="5304960"/>
            <a:ext cx="945360" cy="21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1650"/>
              </a:lnSpc>
              <a:tabLst>
                <a:tab algn="l" pos="0"/>
              </a:tabLst>
            </a:pPr>
            <a:r>
              <a:rPr b="0" lang="uk-UA" sz="1650" spc="-1" strike="noStrike">
                <a:solidFill>
                  <a:srgbClr val="3b3535"/>
                </a:solidFill>
                <a:latin typeface="Sora Light"/>
                <a:ea typeface="Sora Light"/>
              </a:rPr>
              <a:t>Чоловіки</a:t>
            </a:r>
            <a:endParaRPr b="0" lang="uk-UA" sz="1650" spc="-1" strike="noStrike">
              <a:latin typeface="Arial"/>
            </a:endParaRPr>
          </a:p>
        </p:txBody>
      </p:sp>
      <p:sp>
        <p:nvSpPr>
          <p:cNvPr id="417" name="Text 11"/>
          <p:cNvSpPr/>
          <p:nvPr/>
        </p:nvSpPr>
        <p:spPr>
          <a:xfrm>
            <a:off x="7582680" y="5757480"/>
            <a:ext cx="6307200" cy="67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650"/>
              </a:lnSpc>
              <a:tabLst>
                <a:tab algn="l" pos="0"/>
              </a:tabLst>
            </a:pPr>
            <a:r>
              <a:rPr b="0" lang="uk-UA" sz="1650" spc="-1" strike="noStrike">
                <a:solidFill>
                  <a:srgbClr val="3b3535"/>
                </a:solidFill>
                <a:latin typeface="Sora Light"/>
                <a:ea typeface="Sora Light"/>
              </a:rPr>
              <a:t>Серед керівників жінки становлять 68%, а серед спеціалістів – 83%.</a:t>
            </a:r>
            <a:endParaRPr b="0" lang="uk-UA" sz="1650" spc="-1" strike="noStrike">
              <a:latin typeface="Arial"/>
            </a:endParaRPr>
          </a:p>
        </p:txBody>
      </p:sp>
      <p:sp>
        <p:nvSpPr>
          <p:cNvPr id="418" name="Text 12"/>
          <p:cNvSpPr/>
          <p:nvPr/>
        </p:nvSpPr>
        <p:spPr>
          <a:xfrm>
            <a:off x="7562160" y="6375240"/>
            <a:ext cx="6307200" cy="67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650"/>
              </a:lnSpc>
              <a:tabLst>
                <a:tab algn="l" pos="0"/>
              </a:tabLst>
            </a:pPr>
            <a:r>
              <a:rPr b="0" lang="uk-UA" sz="1650" spc="-1" strike="noStrike">
                <a:solidFill>
                  <a:srgbClr val="3b3535"/>
                </a:solidFill>
                <a:latin typeface="Sora Light"/>
                <a:ea typeface="Sora Light"/>
              </a:rPr>
              <a:t>19 працівників проходять службу у Збройних Силах </a:t>
            </a:r>
            <a:endParaRPr b="0" lang="uk-UA" sz="1650" spc="-1" strike="noStrike">
              <a:latin typeface="Arial"/>
            </a:endParaRPr>
          </a:p>
          <a:p>
            <a:pPr>
              <a:lnSpc>
                <a:spcPts val="2650"/>
              </a:lnSpc>
              <a:tabLst>
                <a:tab algn="l" pos="0"/>
              </a:tabLst>
            </a:pPr>
            <a:r>
              <a:rPr b="0" lang="uk-UA" sz="1650" spc="-1" strike="noStrike">
                <a:solidFill>
                  <a:srgbClr val="3b3535"/>
                </a:solidFill>
                <a:latin typeface="Sora Light"/>
                <a:ea typeface="Sora Light"/>
              </a:rPr>
              <a:t>України.</a:t>
            </a:r>
            <a:endParaRPr b="0" lang="uk-UA" sz="1650" spc="-1" strike="noStrike">
              <a:latin typeface="Arial"/>
            </a:endParaRPr>
          </a:p>
        </p:txBody>
      </p:sp>
      <p:pic>
        <p:nvPicPr>
          <p:cNvPr id="419" name="" descr=""/>
          <p:cNvPicPr/>
          <p:nvPr/>
        </p:nvPicPr>
        <p:blipFill>
          <a:blip r:embed="rId2"/>
          <a:stretch/>
        </p:blipFill>
        <p:spPr>
          <a:xfrm>
            <a:off x="12779280" y="6480360"/>
            <a:ext cx="1748880" cy="1748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Text 0"/>
          <p:cNvSpPr/>
          <p:nvPr/>
        </p:nvSpPr>
        <p:spPr>
          <a:xfrm>
            <a:off x="498240" y="505800"/>
            <a:ext cx="6815880" cy="46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3651"/>
              </a:lnSpc>
              <a:tabLst>
                <a:tab algn="l" pos="0"/>
              </a:tabLst>
            </a:pPr>
            <a:r>
              <a:rPr b="0" lang="uk-UA" sz="2950" spc="-1" strike="noStrike">
                <a:solidFill>
                  <a:srgbClr val="1f1e1e"/>
                </a:solidFill>
                <a:latin typeface="Sora Semi Bold"/>
                <a:ea typeface="Sora Semi Bold"/>
              </a:rPr>
              <a:t>Віковий та освітній склад працівників</a:t>
            </a:r>
            <a:endParaRPr b="0" lang="uk-UA" sz="2950" spc="-1" strike="noStrike">
              <a:latin typeface="Arial"/>
            </a:endParaRPr>
          </a:p>
        </p:txBody>
      </p:sp>
      <p:sp>
        <p:nvSpPr>
          <p:cNvPr id="421" name="Text 1"/>
          <p:cNvSpPr/>
          <p:nvPr/>
        </p:nvSpPr>
        <p:spPr>
          <a:xfrm>
            <a:off x="1835640" y="2184120"/>
            <a:ext cx="174888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801"/>
              </a:lnSpc>
              <a:tabLst>
                <a:tab algn="l" pos="0"/>
              </a:tabLst>
            </a:pPr>
            <a:r>
              <a:rPr b="0" lang="uk-UA" sz="2800" spc="-1" strike="noStrike">
                <a:solidFill>
                  <a:srgbClr val="3b3535"/>
                </a:solidFill>
                <a:latin typeface="Sora Semi Bold"/>
                <a:ea typeface="Sora Semi Bold"/>
              </a:rPr>
              <a:t>39%</a:t>
            </a:r>
            <a:endParaRPr b="0" lang="uk-UA" sz="2800" spc="-1" strike="noStrike">
              <a:latin typeface="Arial"/>
            </a:endParaRPr>
          </a:p>
        </p:txBody>
      </p:sp>
      <p:pic>
        <p:nvPicPr>
          <p:cNvPr id="422" name="Image 0" descr="preencoded.png"/>
          <p:cNvPicPr/>
          <p:nvPr/>
        </p:nvPicPr>
        <p:blipFill>
          <a:blip r:embed="rId1"/>
          <a:stretch/>
        </p:blipFill>
        <p:spPr>
          <a:xfrm>
            <a:off x="1643400" y="1294200"/>
            <a:ext cx="2133360" cy="2133360"/>
          </a:xfrm>
          <a:prstGeom prst="rect">
            <a:avLst/>
          </a:prstGeom>
          <a:ln w="0">
            <a:noFill/>
          </a:ln>
        </p:spPr>
      </p:pic>
      <p:sp>
        <p:nvSpPr>
          <p:cNvPr id="423" name="Text 2"/>
          <p:cNvSpPr/>
          <p:nvPr/>
        </p:nvSpPr>
        <p:spPr>
          <a:xfrm>
            <a:off x="1774800" y="3607560"/>
            <a:ext cx="1871280" cy="23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1800"/>
              </a:lnSpc>
              <a:tabLst>
                <a:tab algn="l" pos="0"/>
              </a:tabLst>
            </a:pPr>
            <a:r>
              <a:rPr b="0" lang="uk-UA" sz="1450" spc="-1" strike="noStrike">
                <a:solidFill>
                  <a:srgbClr val="3b3535"/>
                </a:solidFill>
                <a:latin typeface="Sora Semi Bold"/>
                <a:ea typeface="Sora Semi Bold"/>
              </a:rPr>
              <a:t>35-45 років</a:t>
            </a:r>
            <a:endParaRPr b="0" lang="uk-UA" sz="1450" spc="-1" strike="noStrike">
              <a:latin typeface="Arial"/>
            </a:endParaRPr>
          </a:p>
        </p:txBody>
      </p:sp>
      <p:sp>
        <p:nvSpPr>
          <p:cNvPr id="424" name="Text 3"/>
          <p:cNvSpPr/>
          <p:nvPr/>
        </p:nvSpPr>
        <p:spPr>
          <a:xfrm>
            <a:off x="498240" y="3927240"/>
            <a:ext cx="4424040" cy="22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1749"/>
              </a:lnSpc>
              <a:tabLst>
                <a:tab algn="l" pos="0"/>
              </a:tabLst>
            </a:pPr>
            <a:r>
              <a:rPr b="0" lang="uk-UA" sz="1100" spc="-1" strike="noStrike">
                <a:solidFill>
                  <a:srgbClr val="3b3535"/>
                </a:solidFill>
                <a:latin typeface="Sora Light"/>
                <a:ea typeface="Sora Light"/>
              </a:rPr>
              <a:t>Найчисельніша вікова група</a:t>
            </a:r>
            <a:endParaRPr b="0" lang="uk-UA" sz="1100" spc="-1" strike="noStrike">
              <a:latin typeface="Arial"/>
            </a:endParaRPr>
          </a:p>
        </p:txBody>
      </p:sp>
      <p:sp>
        <p:nvSpPr>
          <p:cNvPr id="425" name="Text 4"/>
          <p:cNvSpPr/>
          <p:nvPr/>
        </p:nvSpPr>
        <p:spPr>
          <a:xfrm>
            <a:off x="6439320" y="2184120"/>
            <a:ext cx="174888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801"/>
              </a:lnSpc>
              <a:tabLst>
                <a:tab algn="l" pos="0"/>
              </a:tabLst>
            </a:pPr>
            <a:r>
              <a:rPr b="0" lang="uk-UA" sz="2800" spc="-1" strike="noStrike">
                <a:solidFill>
                  <a:srgbClr val="3b3535"/>
                </a:solidFill>
                <a:latin typeface="Sora Semi Bold"/>
                <a:ea typeface="Sora Semi Bold"/>
              </a:rPr>
              <a:t>24%</a:t>
            </a:r>
            <a:endParaRPr b="0" lang="uk-UA" sz="2800" spc="-1" strike="noStrike">
              <a:latin typeface="Arial"/>
            </a:endParaRPr>
          </a:p>
        </p:txBody>
      </p:sp>
      <p:pic>
        <p:nvPicPr>
          <p:cNvPr id="426" name="Image 1" descr="preencoded.png"/>
          <p:cNvPicPr/>
          <p:nvPr/>
        </p:nvPicPr>
        <p:blipFill>
          <a:blip r:embed="rId2"/>
          <a:stretch/>
        </p:blipFill>
        <p:spPr>
          <a:xfrm>
            <a:off x="6247440" y="1294200"/>
            <a:ext cx="2133360" cy="2133360"/>
          </a:xfrm>
          <a:prstGeom prst="rect">
            <a:avLst/>
          </a:prstGeom>
          <a:ln w="0">
            <a:noFill/>
          </a:ln>
        </p:spPr>
      </p:pic>
      <p:sp>
        <p:nvSpPr>
          <p:cNvPr id="427" name="Text 5"/>
          <p:cNvSpPr/>
          <p:nvPr/>
        </p:nvSpPr>
        <p:spPr>
          <a:xfrm>
            <a:off x="6378480" y="3607560"/>
            <a:ext cx="1871280" cy="23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1800"/>
              </a:lnSpc>
              <a:tabLst>
                <a:tab algn="l" pos="0"/>
              </a:tabLst>
            </a:pPr>
            <a:r>
              <a:rPr b="0" lang="uk-UA" sz="1450" spc="-1" strike="noStrike">
                <a:solidFill>
                  <a:srgbClr val="3b3535"/>
                </a:solidFill>
                <a:latin typeface="Sora Semi Bold"/>
                <a:ea typeface="Sora Semi Bold"/>
              </a:rPr>
              <a:t>46-54 роки</a:t>
            </a:r>
            <a:endParaRPr b="0" lang="uk-UA" sz="1450" spc="-1" strike="noStrike">
              <a:latin typeface="Arial"/>
            </a:endParaRPr>
          </a:p>
        </p:txBody>
      </p:sp>
      <p:sp>
        <p:nvSpPr>
          <p:cNvPr id="428" name="Text 6"/>
          <p:cNvSpPr/>
          <p:nvPr/>
        </p:nvSpPr>
        <p:spPr>
          <a:xfrm>
            <a:off x="5102280" y="3927240"/>
            <a:ext cx="4424040" cy="22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1749"/>
              </a:lnSpc>
              <a:tabLst>
                <a:tab algn="l" pos="0"/>
              </a:tabLst>
            </a:pPr>
            <a:r>
              <a:rPr b="0" lang="uk-UA" sz="1100" spc="-1" strike="noStrike">
                <a:solidFill>
                  <a:srgbClr val="3b3535"/>
                </a:solidFill>
                <a:latin typeface="Sora Light"/>
                <a:ea typeface="Sora Light"/>
              </a:rPr>
              <a:t>Друга за чисельністю вікова група</a:t>
            </a:r>
            <a:endParaRPr b="0" lang="uk-UA" sz="1100" spc="-1" strike="noStrike">
              <a:latin typeface="Arial"/>
            </a:endParaRPr>
          </a:p>
        </p:txBody>
      </p:sp>
      <p:sp>
        <p:nvSpPr>
          <p:cNvPr id="429" name="Text 7"/>
          <p:cNvSpPr/>
          <p:nvPr/>
        </p:nvSpPr>
        <p:spPr>
          <a:xfrm>
            <a:off x="11043360" y="2184120"/>
            <a:ext cx="174888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801"/>
              </a:lnSpc>
              <a:tabLst>
                <a:tab algn="l" pos="0"/>
              </a:tabLst>
            </a:pPr>
            <a:r>
              <a:rPr b="0" lang="uk-UA" sz="2800" spc="-1" strike="noStrike">
                <a:solidFill>
                  <a:srgbClr val="3b3535"/>
                </a:solidFill>
                <a:latin typeface="Sora Semi Bold"/>
                <a:ea typeface="Sora Semi Bold"/>
              </a:rPr>
              <a:t>19.5%</a:t>
            </a:r>
            <a:endParaRPr b="0" lang="uk-UA" sz="2800" spc="-1" strike="noStrike">
              <a:latin typeface="Arial"/>
            </a:endParaRPr>
          </a:p>
        </p:txBody>
      </p:sp>
      <p:pic>
        <p:nvPicPr>
          <p:cNvPr id="430" name="Image 2" descr="preencoded.png"/>
          <p:cNvPicPr/>
          <p:nvPr/>
        </p:nvPicPr>
        <p:blipFill>
          <a:blip r:embed="rId3"/>
          <a:stretch/>
        </p:blipFill>
        <p:spPr>
          <a:xfrm>
            <a:off x="10851120" y="1294200"/>
            <a:ext cx="2133360" cy="2133360"/>
          </a:xfrm>
          <a:prstGeom prst="rect">
            <a:avLst/>
          </a:prstGeom>
          <a:ln w="0">
            <a:noFill/>
          </a:ln>
        </p:spPr>
      </p:pic>
      <p:sp>
        <p:nvSpPr>
          <p:cNvPr id="431" name="Text 8"/>
          <p:cNvSpPr/>
          <p:nvPr/>
        </p:nvSpPr>
        <p:spPr>
          <a:xfrm>
            <a:off x="10982520" y="3607560"/>
            <a:ext cx="1871280" cy="23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1800"/>
              </a:lnSpc>
              <a:tabLst>
                <a:tab algn="l" pos="0"/>
              </a:tabLst>
            </a:pPr>
            <a:r>
              <a:rPr b="0" lang="uk-UA" sz="1450" spc="-1" strike="noStrike">
                <a:solidFill>
                  <a:srgbClr val="3b3535"/>
                </a:solidFill>
                <a:latin typeface="Sora Semi Bold"/>
                <a:ea typeface="Sora Semi Bold"/>
              </a:rPr>
              <a:t>30-34 роки</a:t>
            </a:r>
            <a:endParaRPr b="0" lang="uk-UA" sz="1450" spc="-1" strike="noStrike">
              <a:latin typeface="Arial"/>
            </a:endParaRPr>
          </a:p>
        </p:txBody>
      </p:sp>
      <p:sp>
        <p:nvSpPr>
          <p:cNvPr id="432" name="Text 9"/>
          <p:cNvSpPr/>
          <p:nvPr/>
        </p:nvSpPr>
        <p:spPr>
          <a:xfrm>
            <a:off x="9705960" y="3927240"/>
            <a:ext cx="4424040" cy="22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1749"/>
              </a:lnSpc>
              <a:tabLst>
                <a:tab algn="l" pos="0"/>
              </a:tabLst>
            </a:pPr>
            <a:r>
              <a:rPr b="0" lang="uk-UA" sz="1100" spc="-1" strike="noStrike">
                <a:solidFill>
                  <a:srgbClr val="3b3535"/>
                </a:solidFill>
                <a:latin typeface="Sora Light"/>
                <a:ea typeface="Sora Light"/>
              </a:rPr>
              <a:t>Третя за чисельністю вікова група</a:t>
            </a:r>
            <a:endParaRPr b="0" lang="uk-UA" sz="1100" spc="-1" strike="noStrike">
              <a:latin typeface="Arial"/>
            </a:endParaRPr>
          </a:p>
        </p:txBody>
      </p:sp>
      <p:sp>
        <p:nvSpPr>
          <p:cNvPr id="433" name="Text 10"/>
          <p:cNvSpPr/>
          <p:nvPr/>
        </p:nvSpPr>
        <p:spPr>
          <a:xfrm>
            <a:off x="4137480" y="5364720"/>
            <a:ext cx="174888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801"/>
              </a:lnSpc>
              <a:tabLst>
                <a:tab algn="l" pos="0"/>
              </a:tabLst>
            </a:pPr>
            <a:r>
              <a:rPr b="0" lang="uk-UA" sz="2800" spc="-1" strike="noStrike">
                <a:solidFill>
                  <a:srgbClr val="3b3535"/>
                </a:solidFill>
                <a:latin typeface="Sora Semi Bold"/>
                <a:ea typeface="Sora Semi Bold"/>
              </a:rPr>
              <a:t>16%</a:t>
            </a:r>
            <a:endParaRPr b="0" lang="uk-UA" sz="2800" spc="-1" strike="noStrike">
              <a:latin typeface="Arial"/>
            </a:endParaRPr>
          </a:p>
        </p:txBody>
      </p:sp>
      <p:pic>
        <p:nvPicPr>
          <p:cNvPr id="434" name="Image 3" descr="preencoded.png"/>
          <p:cNvPicPr/>
          <p:nvPr/>
        </p:nvPicPr>
        <p:blipFill>
          <a:blip r:embed="rId4"/>
          <a:stretch/>
        </p:blipFill>
        <p:spPr>
          <a:xfrm>
            <a:off x="3945240" y="4475160"/>
            <a:ext cx="2133360" cy="2133360"/>
          </a:xfrm>
          <a:prstGeom prst="rect">
            <a:avLst/>
          </a:prstGeom>
          <a:ln w="0">
            <a:noFill/>
          </a:ln>
        </p:spPr>
      </p:pic>
      <p:sp>
        <p:nvSpPr>
          <p:cNvPr id="435" name="Text 11"/>
          <p:cNvSpPr/>
          <p:nvPr/>
        </p:nvSpPr>
        <p:spPr>
          <a:xfrm>
            <a:off x="4076640" y="6788520"/>
            <a:ext cx="1871280" cy="23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1800"/>
              </a:lnSpc>
              <a:tabLst>
                <a:tab algn="l" pos="0"/>
              </a:tabLst>
            </a:pPr>
            <a:r>
              <a:rPr b="0" lang="uk-UA" sz="1450" spc="-1" strike="noStrike">
                <a:solidFill>
                  <a:srgbClr val="3b3535"/>
                </a:solidFill>
                <a:latin typeface="Sora Semi Bold"/>
                <a:ea typeface="Sora Semi Bold"/>
              </a:rPr>
              <a:t>55+ років</a:t>
            </a:r>
            <a:endParaRPr b="0" lang="uk-UA" sz="1450" spc="-1" strike="noStrike">
              <a:latin typeface="Arial"/>
            </a:endParaRPr>
          </a:p>
        </p:txBody>
      </p:sp>
      <p:sp>
        <p:nvSpPr>
          <p:cNvPr id="436" name="Text 12"/>
          <p:cNvSpPr/>
          <p:nvPr/>
        </p:nvSpPr>
        <p:spPr>
          <a:xfrm>
            <a:off x="2800080" y="7107840"/>
            <a:ext cx="4424040" cy="22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1749"/>
              </a:lnSpc>
              <a:tabLst>
                <a:tab algn="l" pos="0"/>
              </a:tabLst>
            </a:pPr>
            <a:r>
              <a:rPr b="0" lang="uk-UA" sz="1100" spc="-1" strike="noStrike">
                <a:solidFill>
                  <a:srgbClr val="3b3535"/>
                </a:solidFill>
                <a:latin typeface="Sora Light"/>
                <a:ea typeface="Sora Light"/>
              </a:rPr>
              <a:t>Працівники старшого віку</a:t>
            </a:r>
            <a:endParaRPr b="0" lang="uk-UA" sz="1100" spc="-1" strike="noStrike">
              <a:latin typeface="Arial"/>
            </a:endParaRPr>
          </a:p>
        </p:txBody>
      </p:sp>
      <p:sp>
        <p:nvSpPr>
          <p:cNvPr id="437" name="Text 13"/>
          <p:cNvSpPr/>
          <p:nvPr/>
        </p:nvSpPr>
        <p:spPr>
          <a:xfrm>
            <a:off x="8741520" y="5364720"/>
            <a:ext cx="174888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801"/>
              </a:lnSpc>
              <a:tabLst>
                <a:tab algn="l" pos="0"/>
              </a:tabLst>
            </a:pPr>
            <a:r>
              <a:rPr b="0" lang="uk-UA" sz="2800" spc="-1" strike="noStrike">
                <a:solidFill>
                  <a:srgbClr val="3b3535"/>
                </a:solidFill>
                <a:latin typeface="Sora Semi Bold"/>
                <a:ea typeface="Sora Semi Bold"/>
              </a:rPr>
              <a:t>1.5%</a:t>
            </a:r>
            <a:endParaRPr b="0" lang="uk-UA" sz="2800" spc="-1" strike="noStrike">
              <a:latin typeface="Arial"/>
            </a:endParaRPr>
          </a:p>
        </p:txBody>
      </p:sp>
      <p:pic>
        <p:nvPicPr>
          <p:cNvPr id="438" name="Image 4" descr="preencoded.png"/>
          <p:cNvPicPr/>
          <p:nvPr/>
        </p:nvPicPr>
        <p:blipFill>
          <a:blip r:embed="rId5"/>
          <a:stretch/>
        </p:blipFill>
        <p:spPr>
          <a:xfrm>
            <a:off x="8549280" y="4475160"/>
            <a:ext cx="2133360" cy="2133360"/>
          </a:xfrm>
          <a:prstGeom prst="rect">
            <a:avLst/>
          </a:prstGeom>
          <a:ln w="0">
            <a:noFill/>
          </a:ln>
        </p:spPr>
      </p:pic>
      <p:sp>
        <p:nvSpPr>
          <p:cNvPr id="439" name="Text 14"/>
          <p:cNvSpPr/>
          <p:nvPr/>
        </p:nvSpPr>
        <p:spPr>
          <a:xfrm>
            <a:off x="8680320" y="6788520"/>
            <a:ext cx="1871280" cy="23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1800"/>
              </a:lnSpc>
              <a:tabLst>
                <a:tab algn="l" pos="0"/>
              </a:tabLst>
            </a:pPr>
            <a:r>
              <a:rPr b="0" lang="uk-UA" sz="1450" spc="-1" strike="noStrike">
                <a:solidFill>
                  <a:srgbClr val="3b3535"/>
                </a:solidFill>
                <a:latin typeface="Sora Semi Bold"/>
                <a:ea typeface="Sora Semi Bold"/>
              </a:rPr>
              <a:t>До 29 років</a:t>
            </a:r>
            <a:endParaRPr b="0" lang="uk-UA" sz="1450" spc="-1" strike="noStrike">
              <a:latin typeface="Arial"/>
            </a:endParaRPr>
          </a:p>
        </p:txBody>
      </p:sp>
      <p:sp>
        <p:nvSpPr>
          <p:cNvPr id="440" name="Text 15"/>
          <p:cNvSpPr/>
          <p:nvPr/>
        </p:nvSpPr>
        <p:spPr>
          <a:xfrm>
            <a:off x="7404120" y="7107840"/>
            <a:ext cx="4424040" cy="22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1749"/>
              </a:lnSpc>
              <a:tabLst>
                <a:tab algn="l" pos="0"/>
              </a:tabLst>
            </a:pPr>
            <a:r>
              <a:rPr b="0" lang="uk-UA" sz="1100" spc="-1" strike="noStrike">
                <a:solidFill>
                  <a:srgbClr val="3b3535"/>
                </a:solidFill>
                <a:latin typeface="Sora Light"/>
                <a:ea typeface="Sora Light"/>
              </a:rPr>
              <a:t>Молоді працівники</a:t>
            </a:r>
            <a:endParaRPr b="0" lang="uk-UA" sz="1100" spc="-1" strike="noStrike">
              <a:latin typeface="Arial"/>
            </a:endParaRPr>
          </a:p>
        </p:txBody>
      </p:sp>
      <p:sp>
        <p:nvSpPr>
          <p:cNvPr id="441" name="Text 16"/>
          <p:cNvSpPr/>
          <p:nvPr/>
        </p:nvSpPr>
        <p:spPr>
          <a:xfrm>
            <a:off x="498240" y="7495920"/>
            <a:ext cx="13631760" cy="22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1749"/>
              </a:lnSpc>
              <a:tabLst>
                <a:tab algn="l" pos="0"/>
              </a:tabLst>
            </a:pPr>
            <a:r>
              <a:rPr b="0" lang="uk-UA" sz="1100" spc="-1" strike="noStrike">
                <a:solidFill>
                  <a:srgbClr val="3b3535"/>
                </a:solidFill>
                <a:latin typeface="Sora Light"/>
                <a:ea typeface="Sora Light"/>
              </a:rPr>
              <a:t>Усі посадові особи місцевого самоврядування мають повну вищу освіту. За кваліфікацією переважає економічна освіта (30,5%), гуманітарна (29,1%), юридична (22,9%) та технічна (19,4%).</a:t>
            </a:r>
            <a:endParaRPr b="0" lang="uk-UA" sz="1100" spc="-1" strike="noStrike">
              <a:latin typeface="Arial"/>
            </a:endParaRPr>
          </a:p>
        </p:txBody>
      </p:sp>
      <p:pic>
        <p:nvPicPr>
          <p:cNvPr id="442" name="" descr=""/>
          <p:cNvPicPr/>
          <p:nvPr/>
        </p:nvPicPr>
        <p:blipFill>
          <a:blip r:embed="rId6"/>
          <a:stretch/>
        </p:blipFill>
        <p:spPr>
          <a:xfrm>
            <a:off x="12780000" y="6479640"/>
            <a:ext cx="1748880" cy="1748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Text 0"/>
          <p:cNvSpPr/>
          <p:nvPr/>
        </p:nvSpPr>
        <p:spPr>
          <a:xfrm>
            <a:off x="692280" y="543960"/>
            <a:ext cx="11371320" cy="648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5100"/>
              </a:lnSpc>
              <a:tabLst>
                <a:tab algn="l" pos="0"/>
              </a:tabLst>
            </a:pPr>
            <a:r>
              <a:rPr b="0" lang="uk-UA" sz="4050" spc="-1" strike="noStrike">
                <a:solidFill>
                  <a:srgbClr val="1f1e1e"/>
                </a:solidFill>
                <a:latin typeface="Sora Semi Bold"/>
                <a:ea typeface="Sora Semi Bold"/>
              </a:rPr>
              <a:t>Забезпечення добору та розвитку персоналу</a:t>
            </a:r>
            <a:endParaRPr b="0" lang="uk-UA" sz="4050" spc="-1" strike="noStrike">
              <a:latin typeface="Arial"/>
            </a:endParaRPr>
          </a:p>
        </p:txBody>
      </p:sp>
      <p:sp>
        <p:nvSpPr>
          <p:cNvPr id="444" name="Text 1"/>
          <p:cNvSpPr/>
          <p:nvPr/>
        </p:nvSpPr>
        <p:spPr>
          <a:xfrm>
            <a:off x="692280" y="1688760"/>
            <a:ext cx="2818080" cy="323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51"/>
              </a:lnSpc>
              <a:tabLst>
                <a:tab algn="l" pos="0"/>
              </a:tabLst>
            </a:pPr>
            <a:r>
              <a:rPr b="0" lang="uk-UA" sz="2000" spc="-1" strike="noStrike">
                <a:solidFill>
                  <a:srgbClr val="1f1e1e"/>
                </a:solidFill>
                <a:latin typeface="Sora Semi Bold"/>
                <a:ea typeface="Sora Semi Bold"/>
              </a:rPr>
              <a:t>Рух кадрів у 2024 році</a:t>
            </a:r>
            <a:endParaRPr b="0" lang="uk-UA" sz="2000" spc="-1" strike="noStrike">
              <a:latin typeface="Arial"/>
            </a:endParaRPr>
          </a:p>
        </p:txBody>
      </p:sp>
      <p:sp>
        <p:nvSpPr>
          <p:cNvPr id="445" name="Shape 2"/>
          <p:cNvSpPr/>
          <p:nvPr/>
        </p:nvSpPr>
        <p:spPr>
          <a:xfrm>
            <a:off x="692280" y="2236680"/>
            <a:ext cx="6379560" cy="4374720"/>
          </a:xfrm>
          <a:prstGeom prst="roundRect">
            <a:avLst>
              <a:gd name="adj" fmla="val 1898"/>
            </a:avLst>
          </a:prstGeom>
          <a:noFill/>
          <a:ln w="7560">
            <a:solidFill>
              <a:srgbClr val="000000">
                <a:alpha val="8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6" name="Shape 3"/>
          <p:cNvSpPr/>
          <p:nvPr/>
        </p:nvSpPr>
        <p:spPr>
          <a:xfrm>
            <a:off x="699840" y="2244240"/>
            <a:ext cx="6364440" cy="566640"/>
          </a:xfrm>
          <a:prstGeom prst="rect">
            <a:avLst/>
          </a:prstGeom>
          <a:solidFill>
            <a:srgbClr val="ffffff">
              <a:alpha val="4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7" name="Text 4"/>
          <p:cNvSpPr/>
          <p:nvPr/>
        </p:nvSpPr>
        <p:spPr>
          <a:xfrm>
            <a:off x="897480" y="2370240"/>
            <a:ext cx="2781720" cy="31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49"/>
              </a:lnSpc>
              <a:tabLst>
                <a:tab algn="l" pos="0"/>
              </a:tabLst>
            </a:pPr>
            <a:r>
              <a:rPr b="1" lang="uk-UA" sz="1550" spc="-1" strike="noStrike">
                <a:solidFill>
                  <a:srgbClr val="3b3535"/>
                </a:solidFill>
                <a:latin typeface="Sora Light"/>
                <a:ea typeface="Sora Light"/>
              </a:rPr>
              <a:t>Призначено/прийнято</a:t>
            </a:r>
            <a:endParaRPr b="0" lang="uk-UA" sz="1550" spc="-1" strike="noStrike">
              <a:latin typeface="Arial"/>
            </a:endParaRPr>
          </a:p>
        </p:txBody>
      </p:sp>
      <p:sp>
        <p:nvSpPr>
          <p:cNvPr id="448" name="Text 5"/>
          <p:cNvSpPr/>
          <p:nvPr/>
        </p:nvSpPr>
        <p:spPr>
          <a:xfrm>
            <a:off x="4084560" y="2370240"/>
            <a:ext cx="2781720" cy="31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49"/>
              </a:lnSpc>
              <a:tabLst>
                <a:tab algn="l" pos="0"/>
              </a:tabLst>
            </a:pPr>
            <a:r>
              <a:rPr b="0" lang="uk-UA" sz="1550" spc="-1" strike="noStrike">
                <a:solidFill>
                  <a:srgbClr val="3b3535"/>
                </a:solidFill>
                <a:latin typeface="Sora Light"/>
                <a:ea typeface="Sora Light"/>
              </a:rPr>
              <a:t>113 осіб</a:t>
            </a:r>
            <a:endParaRPr b="0" lang="uk-UA" sz="1550" spc="-1" strike="noStrike">
              <a:latin typeface="Arial"/>
            </a:endParaRPr>
          </a:p>
        </p:txBody>
      </p:sp>
      <p:sp>
        <p:nvSpPr>
          <p:cNvPr id="449" name="Shape 6"/>
          <p:cNvSpPr/>
          <p:nvPr/>
        </p:nvSpPr>
        <p:spPr>
          <a:xfrm>
            <a:off x="699840" y="2813040"/>
            <a:ext cx="6364440" cy="566640"/>
          </a:xfrm>
          <a:prstGeom prst="rect">
            <a:avLst/>
          </a:prstGeom>
          <a:solidFill>
            <a:srgbClr val="000000">
              <a:alpha val="4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0" name="Text 7"/>
          <p:cNvSpPr/>
          <p:nvPr/>
        </p:nvSpPr>
        <p:spPr>
          <a:xfrm>
            <a:off x="897480" y="2939040"/>
            <a:ext cx="2781720" cy="31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49"/>
              </a:lnSpc>
              <a:tabLst>
                <a:tab algn="l" pos="0"/>
              </a:tabLst>
            </a:pPr>
            <a:r>
              <a:rPr b="1" lang="uk-UA" sz="1550" spc="-1" strike="noStrike">
                <a:solidFill>
                  <a:srgbClr val="3b3535"/>
                </a:solidFill>
                <a:latin typeface="Sora Light"/>
                <a:ea typeface="Sora Light"/>
              </a:rPr>
              <a:t>Переведено</a:t>
            </a:r>
            <a:endParaRPr b="0" lang="uk-UA" sz="1550" spc="-1" strike="noStrike">
              <a:latin typeface="Arial"/>
            </a:endParaRPr>
          </a:p>
        </p:txBody>
      </p:sp>
      <p:sp>
        <p:nvSpPr>
          <p:cNvPr id="451" name="Text 8"/>
          <p:cNvSpPr/>
          <p:nvPr/>
        </p:nvSpPr>
        <p:spPr>
          <a:xfrm>
            <a:off x="4084560" y="2939040"/>
            <a:ext cx="2781720" cy="31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49"/>
              </a:lnSpc>
              <a:tabLst>
                <a:tab algn="l" pos="0"/>
              </a:tabLst>
            </a:pPr>
            <a:r>
              <a:rPr b="0" lang="uk-UA" sz="1550" spc="-1" strike="noStrike">
                <a:solidFill>
                  <a:srgbClr val="3b3535"/>
                </a:solidFill>
                <a:latin typeface="Sora Light"/>
                <a:ea typeface="Sora Light"/>
              </a:rPr>
              <a:t>81 особу</a:t>
            </a:r>
            <a:endParaRPr b="0" lang="uk-UA" sz="1550" spc="-1" strike="noStrike">
              <a:latin typeface="Arial"/>
            </a:endParaRPr>
          </a:p>
        </p:txBody>
      </p:sp>
      <p:sp>
        <p:nvSpPr>
          <p:cNvPr id="452" name="Shape 9"/>
          <p:cNvSpPr/>
          <p:nvPr/>
        </p:nvSpPr>
        <p:spPr>
          <a:xfrm>
            <a:off x="699840" y="3381840"/>
            <a:ext cx="6364440" cy="883080"/>
          </a:xfrm>
          <a:prstGeom prst="rect">
            <a:avLst/>
          </a:prstGeom>
          <a:solidFill>
            <a:srgbClr val="ffffff">
              <a:alpha val="4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3" name="Text 10"/>
          <p:cNvSpPr/>
          <p:nvPr/>
        </p:nvSpPr>
        <p:spPr>
          <a:xfrm>
            <a:off x="897480" y="3507840"/>
            <a:ext cx="2781720" cy="630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449"/>
              </a:lnSpc>
              <a:tabLst>
                <a:tab algn="l" pos="0"/>
              </a:tabLst>
            </a:pPr>
            <a:r>
              <a:rPr b="1" lang="uk-UA" sz="1550" spc="-1" strike="noStrike">
                <a:solidFill>
                  <a:srgbClr val="3b3535"/>
                </a:solidFill>
                <a:latin typeface="Sora Light"/>
                <a:ea typeface="Sora Light"/>
              </a:rPr>
              <a:t>Укладено строкових договорів</a:t>
            </a:r>
            <a:endParaRPr b="0" lang="uk-UA" sz="1550" spc="-1" strike="noStrike">
              <a:latin typeface="Arial"/>
            </a:endParaRPr>
          </a:p>
        </p:txBody>
      </p:sp>
      <p:sp>
        <p:nvSpPr>
          <p:cNvPr id="454" name="Text 11"/>
          <p:cNvSpPr/>
          <p:nvPr/>
        </p:nvSpPr>
        <p:spPr>
          <a:xfrm>
            <a:off x="4084560" y="3507840"/>
            <a:ext cx="2781720" cy="31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49"/>
              </a:lnSpc>
              <a:tabLst>
                <a:tab algn="l" pos="0"/>
              </a:tabLst>
            </a:pPr>
            <a:r>
              <a:rPr b="0" lang="uk-UA" sz="1550" spc="-1" strike="noStrike">
                <a:solidFill>
                  <a:srgbClr val="3b3535"/>
                </a:solidFill>
                <a:latin typeface="Sora Light"/>
                <a:ea typeface="Sora Light"/>
              </a:rPr>
              <a:t>16</a:t>
            </a:r>
            <a:endParaRPr b="0" lang="uk-UA" sz="1550" spc="-1" strike="noStrike">
              <a:latin typeface="Arial"/>
            </a:endParaRPr>
          </a:p>
        </p:txBody>
      </p:sp>
      <p:sp>
        <p:nvSpPr>
          <p:cNvPr id="455" name="Shape 12"/>
          <p:cNvSpPr/>
          <p:nvPr/>
        </p:nvSpPr>
        <p:spPr>
          <a:xfrm>
            <a:off x="699840" y="4266720"/>
            <a:ext cx="6364440" cy="883080"/>
          </a:xfrm>
          <a:prstGeom prst="rect">
            <a:avLst/>
          </a:prstGeom>
          <a:solidFill>
            <a:srgbClr val="000000">
              <a:alpha val="4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6" name="Text 13"/>
          <p:cNvSpPr/>
          <p:nvPr/>
        </p:nvSpPr>
        <p:spPr>
          <a:xfrm>
            <a:off x="897480" y="4393080"/>
            <a:ext cx="2781720" cy="630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449"/>
              </a:lnSpc>
              <a:tabLst>
                <a:tab algn="l" pos="0"/>
              </a:tabLst>
            </a:pPr>
            <a:r>
              <a:rPr b="1" lang="uk-UA" sz="1550" spc="-1" strike="noStrike">
                <a:solidFill>
                  <a:srgbClr val="3b3535"/>
                </a:solidFill>
                <a:latin typeface="Sora Light"/>
                <a:ea typeface="Sora Light"/>
              </a:rPr>
              <a:t>Укладено контрактів з керівниками</a:t>
            </a:r>
            <a:endParaRPr b="0" lang="uk-UA" sz="1550" spc="-1" strike="noStrike">
              <a:latin typeface="Arial"/>
            </a:endParaRPr>
          </a:p>
        </p:txBody>
      </p:sp>
      <p:sp>
        <p:nvSpPr>
          <p:cNvPr id="457" name="Text 14"/>
          <p:cNvSpPr/>
          <p:nvPr/>
        </p:nvSpPr>
        <p:spPr>
          <a:xfrm>
            <a:off x="4084560" y="4393080"/>
            <a:ext cx="2781720" cy="31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49"/>
              </a:lnSpc>
              <a:tabLst>
                <a:tab algn="l" pos="0"/>
              </a:tabLst>
            </a:pPr>
            <a:r>
              <a:rPr b="0" lang="uk-UA" sz="1550" spc="-1" strike="noStrike">
                <a:solidFill>
                  <a:srgbClr val="3b3535"/>
                </a:solidFill>
                <a:latin typeface="Sora Light"/>
                <a:ea typeface="Sora Light"/>
              </a:rPr>
              <a:t>24</a:t>
            </a:r>
            <a:endParaRPr b="0" lang="uk-UA" sz="1550" spc="-1" strike="noStrike">
              <a:latin typeface="Arial"/>
            </a:endParaRPr>
          </a:p>
        </p:txBody>
      </p:sp>
      <p:sp>
        <p:nvSpPr>
          <p:cNvPr id="458" name="Shape 15"/>
          <p:cNvSpPr/>
          <p:nvPr/>
        </p:nvSpPr>
        <p:spPr>
          <a:xfrm>
            <a:off x="699840" y="5151960"/>
            <a:ext cx="6364440" cy="566640"/>
          </a:xfrm>
          <a:prstGeom prst="rect">
            <a:avLst/>
          </a:prstGeom>
          <a:solidFill>
            <a:srgbClr val="ffffff">
              <a:alpha val="4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9" name="Text 16"/>
          <p:cNvSpPr/>
          <p:nvPr/>
        </p:nvSpPr>
        <p:spPr>
          <a:xfrm>
            <a:off x="897480" y="5278320"/>
            <a:ext cx="2781720" cy="31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49"/>
              </a:lnSpc>
              <a:tabLst>
                <a:tab algn="l" pos="0"/>
              </a:tabLst>
            </a:pPr>
            <a:r>
              <a:rPr b="1" lang="uk-UA" sz="1550" spc="-1" strike="noStrike">
                <a:solidFill>
                  <a:srgbClr val="3b3535"/>
                </a:solidFill>
                <a:latin typeface="Sora Light"/>
                <a:ea typeface="Sora Light"/>
              </a:rPr>
              <a:t>Звільнено</a:t>
            </a:r>
            <a:endParaRPr b="0" lang="uk-UA" sz="1550" spc="-1" strike="noStrike">
              <a:latin typeface="Arial"/>
            </a:endParaRPr>
          </a:p>
        </p:txBody>
      </p:sp>
      <p:sp>
        <p:nvSpPr>
          <p:cNvPr id="460" name="Text 17"/>
          <p:cNvSpPr/>
          <p:nvPr/>
        </p:nvSpPr>
        <p:spPr>
          <a:xfrm>
            <a:off x="4084560" y="5278320"/>
            <a:ext cx="2781720" cy="31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49"/>
              </a:lnSpc>
              <a:tabLst>
                <a:tab algn="l" pos="0"/>
              </a:tabLst>
            </a:pPr>
            <a:r>
              <a:rPr b="0" lang="uk-UA" sz="1550" spc="-1" strike="noStrike">
                <a:solidFill>
                  <a:srgbClr val="3b3535"/>
                </a:solidFill>
                <a:latin typeface="Sora Light"/>
                <a:ea typeface="Sora Light"/>
              </a:rPr>
              <a:t>126 осіб</a:t>
            </a:r>
            <a:endParaRPr b="0" lang="uk-UA" sz="1550" spc="-1" strike="noStrike">
              <a:latin typeface="Arial"/>
            </a:endParaRPr>
          </a:p>
        </p:txBody>
      </p:sp>
      <p:sp>
        <p:nvSpPr>
          <p:cNvPr id="461" name="Shape 18"/>
          <p:cNvSpPr/>
          <p:nvPr/>
        </p:nvSpPr>
        <p:spPr>
          <a:xfrm>
            <a:off x="699840" y="5720760"/>
            <a:ext cx="6364440" cy="883080"/>
          </a:xfrm>
          <a:prstGeom prst="rect">
            <a:avLst/>
          </a:prstGeom>
          <a:solidFill>
            <a:srgbClr val="000000">
              <a:alpha val="4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2" name="Text 19"/>
          <p:cNvSpPr/>
          <p:nvPr/>
        </p:nvSpPr>
        <p:spPr>
          <a:xfrm>
            <a:off x="897480" y="5846760"/>
            <a:ext cx="2781720" cy="630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449"/>
              </a:lnSpc>
              <a:tabLst>
                <a:tab algn="l" pos="0"/>
              </a:tabLst>
            </a:pPr>
            <a:r>
              <a:rPr b="1" lang="uk-UA" sz="1550" spc="-1" strike="noStrike">
                <a:solidFill>
                  <a:srgbClr val="3b3535"/>
                </a:solidFill>
                <a:latin typeface="Sora Light"/>
                <a:ea typeface="Sora Light"/>
              </a:rPr>
              <a:t>Увільнено у зв'язку з призовом</a:t>
            </a:r>
            <a:endParaRPr b="0" lang="uk-UA" sz="1550" spc="-1" strike="noStrike">
              <a:latin typeface="Arial"/>
            </a:endParaRPr>
          </a:p>
        </p:txBody>
      </p:sp>
      <p:sp>
        <p:nvSpPr>
          <p:cNvPr id="463" name="Text 20"/>
          <p:cNvSpPr/>
          <p:nvPr/>
        </p:nvSpPr>
        <p:spPr>
          <a:xfrm>
            <a:off x="4084560" y="5846760"/>
            <a:ext cx="2781720" cy="31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49"/>
              </a:lnSpc>
              <a:tabLst>
                <a:tab algn="l" pos="0"/>
              </a:tabLst>
            </a:pPr>
            <a:r>
              <a:rPr b="0" lang="uk-UA" sz="1550" spc="-1" strike="noStrike">
                <a:solidFill>
                  <a:srgbClr val="3b3535"/>
                </a:solidFill>
                <a:latin typeface="Sora Light"/>
                <a:ea typeface="Sora Light"/>
              </a:rPr>
              <a:t>6 осіб</a:t>
            </a:r>
            <a:endParaRPr b="0" lang="uk-UA" sz="1550" spc="-1" strike="noStrike">
              <a:latin typeface="Arial"/>
            </a:endParaRPr>
          </a:p>
        </p:txBody>
      </p:sp>
      <p:sp>
        <p:nvSpPr>
          <p:cNvPr id="464" name="Text 21"/>
          <p:cNvSpPr/>
          <p:nvPr/>
        </p:nvSpPr>
        <p:spPr>
          <a:xfrm>
            <a:off x="7563960" y="1688760"/>
            <a:ext cx="2600280" cy="323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51"/>
              </a:lnSpc>
              <a:tabLst>
                <a:tab algn="l" pos="0"/>
              </a:tabLst>
            </a:pPr>
            <a:r>
              <a:rPr b="0" lang="uk-UA" sz="2000" spc="-1" strike="noStrike">
                <a:solidFill>
                  <a:srgbClr val="1f1e1e"/>
                </a:solidFill>
                <a:latin typeface="Sora Semi Bold"/>
                <a:ea typeface="Sora Semi Bold"/>
              </a:rPr>
              <a:t>Розвиток персоналу</a:t>
            </a:r>
            <a:endParaRPr b="0" lang="uk-UA" sz="2000" spc="-1" strike="noStrike">
              <a:latin typeface="Arial"/>
            </a:endParaRPr>
          </a:p>
        </p:txBody>
      </p:sp>
      <p:sp>
        <p:nvSpPr>
          <p:cNvPr id="465" name="Shape 22"/>
          <p:cNvSpPr/>
          <p:nvPr/>
        </p:nvSpPr>
        <p:spPr>
          <a:xfrm>
            <a:off x="7563960" y="2236680"/>
            <a:ext cx="6379560" cy="3173400"/>
          </a:xfrm>
          <a:prstGeom prst="roundRect">
            <a:avLst>
              <a:gd name="adj" fmla="val 2616"/>
            </a:avLst>
          </a:prstGeom>
          <a:noFill/>
          <a:ln w="7560">
            <a:solidFill>
              <a:srgbClr val="000000">
                <a:alpha val="8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6" name="Shape 23"/>
          <p:cNvSpPr/>
          <p:nvPr/>
        </p:nvSpPr>
        <p:spPr>
          <a:xfrm>
            <a:off x="7571520" y="2244240"/>
            <a:ext cx="6364440" cy="566640"/>
          </a:xfrm>
          <a:prstGeom prst="rect">
            <a:avLst/>
          </a:prstGeom>
          <a:solidFill>
            <a:srgbClr val="ffffff">
              <a:alpha val="4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7" name="Text 24"/>
          <p:cNvSpPr/>
          <p:nvPr/>
        </p:nvSpPr>
        <p:spPr>
          <a:xfrm>
            <a:off x="7769520" y="2370240"/>
            <a:ext cx="2781720" cy="31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49"/>
              </a:lnSpc>
              <a:tabLst>
                <a:tab algn="l" pos="0"/>
              </a:tabLst>
            </a:pPr>
            <a:r>
              <a:rPr b="1" lang="uk-UA" sz="1550" spc="-1" strike="noStrike">
                <a:solidFill>
                  <a:srgbClr val="3b3535"/>
                </a:solidFill>
                <a:latin typeface="Sora Light"/>
                <a:ea typeface="Sora Light"/>
              </a:rPr>
              <a:t>Стажування пройшли</a:t>
            </a:r>
            <a:endParaRPr b="0" lang="uk-UA" sz="1550" spc="-1" strike="noStrike">
              <a:latin typeface="Arial"/>
            </a:endParaRPr>
          </a:p>
        </p:txBody>
      </p:sp>
      <p:sp>
        <p:nvSpPr>
          <p:cNvPr id="468" name="Text 25"/>
          <p:cNvSpPr/>
          <p:nvPr/>
        </p:nvSpPr>
        <p:spPr>
          <a:xfrm>
            <a:off x="10956600" y="2370240"/>
            <a:ext cx="2781720" cy="31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49"/>
              </a:lnSpc>
              <a:tabLst>
                <a:tab algn="l" pos="0"/>
              </a:tabLst>
            </a:pPr>
            <a:r>
              <a:rPr b="0" lang="uk-UA" sz="1550" spc="-1" strike="noStrike">
                <a:solidFill>
                  <a:srgbClr val="3b3535"/>
                </a:solidFill>
                <a:latin typeface="Sora Light"/>
                <a:ea typeface="Sora Light"/>
              </a:rPr>
              <a:t>212 осіб</a:t>
            </a:r>
            <a:endParaRPr b="0" lang="uk-UA" sz="1550" spc="-1" strike="noStrike">
              <a:latin typeface="Arial"/>
            </a:endParaRPr>
          </a:p>
        </p:txBody>
      </p:sp>
      <p:sp>
        <p:nvSpPr>
          <p:cNvPr id="469" name="Shape 26"/>
          <p:cNvSpPr/>
          <p:nvPr/>
        </p:nvSpPr>
        <p:spPr>
          <a:xfrm>
            <a:off x="7571520" y="2813040"/>
            <a:ext cx="6364440" cy="566640"/>
          </a:xfrm>
          <a:prstGeom prst="rect">
            <a:avLst/>
          </a:prstGeom>
          <a:solidFill>
            <a:srgbClr val="000000">
              <a:alpha val="4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0" name="Text 27"/>
          <p:cNvSpPr/>
          <p:nvPr/>
        </p:nvSpPr>
        <p:spPr>
          <a:xfrm>
            <a:off x="7769520" y="2939040"/>
            <a:ext cx="2781720" cy="31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49"/>
              </a:lnSpc>
              <a:tabLst>
                <a:tab algn="l" pos="0"/>
              </a:tabLst>
            </a:pPr>
            <a:r>
              <a:rPr b="1" lang="uk-UA" sz="1550" spc="-1" strike="noStrike">
                <a:solidFill>
                  <a:srgbClr val="3b3535"/>
                </a:solidFill>
                <a:latin typeface="Sora Light"/>
                <a:ea typeface="Sora Light"/>
              </a:rPr>
              <a:t>Проведено адаптацію</a:t>
            </a:r>
            <a:endParaRPr b="0" lang="uk-UA" sz="1550" spc="-1" strike="noStrike">
              <a:latin typeface="Arial"/>
            </a:endParaRPr>
          </a:p>
        </p:txBody>
      </p:sp>
      <p:sp>
        <p:nvSpPr>
          <p:cNvPr id="471" name="Text 28"/>
          <p:cNvSpPr/>
          <p:nvPr/>
        </p:nvSpPr>
        <p:spPr>
          <a:xfrm>
            <a:off x="10956600" y="2939040"/>
            <a:ext cx="2781720" cy="31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49"/>
              </a:lnSpc>
              <a:tabLst>
                <a:tab algn="l" pos="0"/>
              </a:tabLst>
            </a:pPr>
            <a:r>
              <a:rPr b="0" lang="uk-UA" sz="1550" spc="-1" strike="noStrike">
                <a:solidFill>
                  <a:srgbClr val="3b3535"/>
                </a:solidFill>
                <a:latin typeface="Sora Light"/>
                <a:ea typeface="Sora Light"/>
              </a:rPr>
              <a:t>21 особи</a:t>
            </a:r>
            <a:endParaRPr b="0" lang="uk-UA" sz="1550" spc="-1" strike="noStrike">
              <a:latin typeface="Arial"/>
            </a:endParaRPr>
          </a:p>
        </p:txBody>
      </p:sp>
      <p:sp>
        <p:nvSpPr>
          <p:cNvPr id="472" name="Shape 29"/>
          <p:cNvSpPr/>
          <p:nvPr/>
        </p:nvSpPr>
        <p:spPr>
          <a:xfrm>
            <a:off x="7571520" y="3381840"/>
            <a:ext cx="6364440" cy="883080"/>
          </a:xfrm>
          <a:prstGeom prst="rect">
            <a:avLst/>
          </a:prstGeom>
          <a:solidFill>
            <a:srgbClr val="ffffff">
              <a:alpha val="4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3" name="Text 30"/>
          <p:cNvSpPr/>
          <p:nvPr/>
        </p:nvSpPr>
        <p:spPr>
          <a:xfrm>
            <a:off x="7769520" y="3507840"/>
            <a:ext cx="2781720" cy="630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449"/>
              </a:lnSpc>
              <a:tabLst>
                <a:tab algn="l" pos="0"/>
              </a:tabLst>
            </a:pPr>
            <a:r>
              <a:rPr b="1" lang="uk-UA" sz="1550" spc="-1" strike="noStrike">
                <a:solidFill>
                  <a:srgbClr val="3b3535"/>
                </a:solidFill>
                <a:latin typeface="Sora Light"/>
                <a:ea typeface="Sora Light"/>
              </a:rPr>
              <a:t>Встановлено надбавки за вислугу років</a:t>
            </a:r>
            <a:endParaRPr b="0" lang="uk-UA" sz="1550" spc="-1" strike="noStrike">
              <a:latin typeface="Arial"/>
            </a:endParaRPr>
          </a:p>
        </p:txBody>
      </p:sp>
      <p:sp>
        <p:nvSpPr>
          <p:cNvPr id="474" name="Text 31"/>
          <p:cNvSpPr/>
          <p:nvPr/>
        </p:nvSpPr>
        <p:spPr>
          <a:xfrm>
            <a:off x="10956600" y="3507840"/>
            <a:ext cx="2781720" cy="31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49"/>
              </a:lnSpc>
              <a:tabLst>
                <a:tab algn="l" pos="0"/>
              </a:tabLst>
            </a:pPr>
            <a:r>
              <a:rPr b="0" lang="uk-UA" sz="1550" spc="-1" strike="noStrike">
                <a:solidFill>
                  <a:srgbClr val="3b3535"/>
                </a:solidFill>
                <a:latin typeface="Sora Light"/>
                <a:ea typeface="Sora Light"/>
              </a:rPr>
              <a:t>107 осіб</a:t>
            </a:r>
            <a:endParaRPr b="0" lang="uk-UA" sz="1550" spc="-1" strike="noStrike">
              <a:latin typeface="Arial"/>
            </a:endParaRPr>
          </a:p>
        </p:txBody>
      </p:sp>
      <p:sp>
        <p:nvSpPr>
          <p:cNvPr id="475" name="Shape 32"/>
          <p:cNvSpPr/>
          <p:nvPr/>
        </p:nvSpPr>
        <p:spPr>
          <a:xfrm>
            <a:off x="7571520" y="4266720"/>
            <a:ext cx="6364440" cy="566640"/>
          </a:xfrm>
          <a:prstGeom prst="rect">
            <a:avLst/>
          </a:prstGeom>
          <a:solidFill>
            <a:srgbClr val="000000">
              <a:alpha val="4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6" name="Text 33"/>
          <p:cNvSpPr/>
          <p:nvPr/>
        </p:nvSpPr>
        <p:spPr>
          <a:xfrm>
            <a:off x="7769520" y="4393080"/>
            <a:ext cx="2781720" cy="31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49"/>
              </a:lnSpc>
              <a:tabLst>
                <a:tab algn="l" pos="0"/>
              </a:tabLst>
            </a:pPr>
            <a:r>
              <a:rPr b="1" lang="uk-UA" sz="1550" spc="-1" strike="noStrike">
                <a:solidFill>
                  <a:srgbClr val="3b3535"/>
                </a:solidFill>
                <a:latin typeface="Sora Light"/>
                <a:ea typeface="Sora Light"/>
              </a:rPr>
              <a:t>Присвоєно рангів</a:t>
            </a:r>
            <a:endParaRPr b="0" lang="uk-UA" sz="1550" spc="-1" strike="noStrike">
              <a:latin typeface="Arial"/>
            </a:endParaRPr>
          </a:p>
        </p:txBody>
      </p:sp>
      <p:sp>
        <p:nvSpPr>
          <p:cNvPr id="477" name="Text 34"/>
          <p:cNvSpPr/>
          <p:nvPr/>
        </p:nvSpPr>
        <p:spPr>
          <a:xfrm>
            <a:off x="10956600" y="4393080"/>
            <a:ext cx="2781720" cy="31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49"/>
              </a:lnSpc>
              <a:tabLst>
                <a:tab algn="l" pos="0"/>
              </a:tabLst>
            </a:pPr>
            <a:r>
              <a:rPr b="0" lang="uk-UA" sz="1550" spc="-1" strike="noStrike">
                <a:solidFill>
                  <a:srgbClr val="3b3535"/>
                </a:solidFill>
                <a:latin typeface="Sora Light"/>
                <a:ea typeface="Sora Light"/>
              </a:rPr>
              <a:t>31 особі</a:t>
            </a:r>
            <a:endParaRPr b="0" lang="uk-UA" sz="1550" spc="-1" strike="noStrike">
              <a:latin typeface="Arial"/>
            </a:endParaRPr>
          </a:p>
        </p:txBody>
      </p:sp>
      <p:sp>
        <p:nvSpPr>
          <p:cNvPr id="478" name="Shape 35"/>
          <p:cNvSpPr/>
          <p:nvPr/>
        </p:nvSpPr>
        <p:spPr>
          <a:xfrm>
            <a:off x="7571520" y="4835520"/>
            <a:ext cx="6364440" cy="566640"/>
          </a:xfrm>
          <a:prstGeom prst="rect">
            <a:avLst/>
          </a:prstGeom>
          <a:solidFill>
            <a:srgbClr val="ffffff">
              <a:alpha val="4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9" name="Text 36"/>
          <p:cNvSpPr/>
          <p:nvPr/>
        </p:nvSpPr>
        <p:spPr>
          <a:xfrm>
            <a:off x="7769520" y="4961880"/>
            <a:ext cx="2781720" cy="31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49"/>
              </a:lnSpc>
              <a:tabLst>
                <a:tab algn="l" pos="0"/>
              </a:tabLst>
            </a:pPr>
            <a:r>
              <a:rPr b="1" lang="uk-UA" sz="1550" spc="-1" strike="noStrike">
                <a:solidFill>
                  <a:srgbClr val="3b3535"/>
                </a:solidFill>
                <a:latin typeface="Sora Light"/>
                <a:ea typeface="Sora Light"/>
              </a:rPr>
              <a:t>Пройшли щорічну оцінку</a:t>
            </a:r>
            <a:endParaRPr b="0" lang="uk-UA" sz="1550" spc="-1" strike="noStrike">
              <a:latin typeface="Arial"/>
            </a:endParaRPr>
          </a:p>
        </p:txBody>
      </p:sp>
      <p:sp>
        <p:nvSpPr>
          <p:cNvPr id="480" name="Text 37"/>
          <p:cNvSpPr/>
          <p:nvPr/>
        </p:nvSpPr>
        <p:spPr>
          <a:xfrm>
            <a:off x="10956600" y="4961880"/>
            <a:ext cx="2781720" cy="31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49"/>
              </a:lnSpc>
              <a:tabLst>
                <a:tab algn="l" pos="0"/>
              </a:tabLst>
            </a:pPr>
            <a:r>
              <a:rPr b="0" lang="uk-UA" sz="1550" spc="-1" strike="noStrike">
                <a:solidFill>
                  <a:srgbClr val="3b3535"/>
                </a:solidFill>
                <a:latin typeface="Sora Light"/>
                <a:ea typeface="Sora Light"/>
              </a:rPr>
              <a:t>398 осіб</a:t>
            </a:r>
            <a:endParaRPr b="0" lang="uk-UA" sz="1550" spc="-1" strike="noStrike">
              <a:latin typeface="Arial"/>
            </a:endParaRPr>
          </a:p>
        </p:txBody>
      </p:sp>
      <p:sp>
        <p:nvSpPr>
          <p:cNvPr id="481" name="Text 38"/>
          <p:cNvSpPr/>
          <p:nvPr/>
        </p:nvSpPr>
        <p:spPr>
          <a:xfrm>
            <a:off x="692280" y="7058160"/>
            <a:ext cx="13243680" cy="630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449"/>
              </a:lnSpc>
              <a:tabLst>
                <a:tab algn="l" pos="0"/>
              </a:tabLst>
            </a:pPr>
            <a:r>
              <a:rPr b="0" lang="uk-UA" sz="1550" spc="-1" strike="noStrike">
                <a:solidFill>
                  <a:srgbClr val="3b3535"/>
                </a:solidFill>
                <a:latin typeface="Sora Light"/>
                <a:ea typeface="Sora Light"/>
              </a:rPr>
              <a:t>За результатами щорічної оцінки високу оцінку отримали 384 особи, добру – 12 осіб, задовільну – 2 особи, </a:t>
            </a:r>
            <a:endParaRPr b="0" lang="uk-UA" sz="1550" spc="-1" strike="noStrike">
              <a:latin typeface="Arial"/>
            </a:endParaRPr>
          </a:p>
          <a:p>
            <a:pPr>
              <a:lnSpc>
                <a:spcPts val="2449"/>
              </a:lnSpc>
              <a:tabLst>
                <a:tab algn="l" pos="0"/>
              </a:tabLst>
            </a:pPr>
            <a:r>
              <a:rPr b="0" lang="uk-UA" sz="1550" spc="-1" strike="noStrike">
                <a:solidFill>
                  <a:srgbClr val="3b3535"/>
                </a:solidFill>
                <a:latin typeface="Sora Light"/>
                <a:ea typeface="Sora Light"/>
              </a:rPr>
              <a:t>що засвідчує високий рівень професіоналізму працівників.</a:t>
            </a:r>
            <a:endParaRPr b="0" lang="uk-UA" sz="1550" spc="-1" strike="noStrike">
              <a:latin typeface="Arial"/>
            </a:endParaRPr>
          </a:p>
        </p:txBody>
      </p:sp>
      <p:pic>
        <p:nvPicPr>
          <p:cNvPr id="482" name="" descr=""/>
          <p:cNvPicPr/>
          <p:nvPr/>
        </p:nvPicPr>
        <p:blipFill>
          <a:blip r:embed="rId1"/>
          <a:stretch/>
        </p:blipFill>
        <p:spPr>
          <a:xfrm>
            <a:off x="12780000" y="6350040"/>
            <a:ext cx="1748880" cy="1748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Text 0"/>
          <p:cNvSpPr/>
          <p:nvPr/>
        </p:nvSpPr>
        <p:spPr>
          <a:xfrm>
            <a:off x="6118560" y="576360"/>
            <a:ext cx="7877520" cy="118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4649"/>
              </a:lnSpc>
              <a:tabLst>
                <a:tab algn="l" pos="0"/>
              </a:tabLst>
            </a:pPr>
            <a:r>
              <a:rPr b="0" lang="uk-UA" sz="3700" spc="-1" strike="noStrike">
                <a:solidFill>
                  <a:srgbClr val="1f1e1e"/>
                </a:solidFill>
                <a:latin typeface="Sora Semi Bold"/>
                <a:ea typeface="Sora Semi Bold"/>
              </a:rPr>
              <a:t>Кадровий резерв та професійне навчання</a:t>
            </a:r>
            <a:endParaRPr b="0" lang="uk-UA" sz="3700" spc="-1" strike="noStrike">
              <a:latin typeface="Arial"/>
            </a:endParaRPr>
          </a:p>
        </p:txBody>
      </p:sp>
      <p:sp>
        <p:nvSpPr>
          <p:cNvPr id="484" name="Shape 1"/>
          <p:cNvSpPr/>
          <p:nvPr/>
        </p:nvSpPr>
        <p:spPr>
          <a:xfrm>
            <a:off x="6118560" y="2035440"/>
            <a:ext cx="3847320" cy="3389040"/>
          </a:xfrm>
          <a:prstGeom prst="roundRect">
            <a:avLst>
              <a:gd name="adj" fmla="val 2237"/>
            </a:avLst>
          </a:prstGeom>
          <a:solidFill>
            <a:srgbClr val="f9d2d6"/>
          </a:solidFill>
          <a:ln w="7560">
            <a:solidFill>
              <a:srgbClr val="dfb8b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85" name="Text 2"/>
          <p:cNvSpPr/>
          <p:nvPr/>
        </p:nvSpPr>
        <p:spPr>
          <a:xfrm>
            <a:off x="6306840" y="2223720"/>
            <a:ext cx="2374560" cy="29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299"/>
              </a:lnSpc>
              <a:tabLst>
                <a:tab algn="l" pos="0"/>
              </a:tabLst>
            </a:pPr>
            <a:r>
              <a:rPr b="0" lang="uk-UA" sz="1850" spc="-1" strike="noStrike">
                <a:solidFill>
                  <a:srgbClr val="3b3535"/>
                </a:solidFill>
                <a:latin typeface="Sora Semi Bold"/>
                <a:ea typeface="Sora Semi Bold"/>
              </a:rPr>
              <a:t>Кадровий резерв</a:t>
            </a:r>
            <a:endParaRPr b="0" lang="uk-UA" sz="1850" spc="-1" strike="noStrike">
              <a:latin typeface="Arial"/>
            </a:endParaRPr>
          </a:p>
        </p:txBody>
      </p:sp>
      <p:sp>
        <p:nvSpPr>
          <p:cNvPr id="486" name="Text 3"/>
          <p:cNvSpPr/>
          <p:nvPr/>
        </p:nvSpPr>
        <p:spPr>
          <a:xfrm>
            <a:off x="6306840" y="2629080"/>
            <a:ext cx="3470760" cy="57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251"/>
              </a:lnSpc>
              <a:tabLst>
                <a:tab algn="l" pos="0"/>
              </a:tabLst>
            </a:pPr>
            <a:r>
              <a:rPr b="0" lang="uk-UA" sz="1400" spc="-1" strike="noStrike">
                <a:solidFill>
                  <a:srgbClr val="3b3535"/>
                </a:solidFill>
                <a:latin typeface="Sora Light"/>
                <a:ea typeface="Sora Light"/>
              </a:rPr>
              <a:t>До кадрового резерву зараховано 739 осіб, з них:</a:t>
            </a:r>
            <a:endParaRPr b="0" lang="uk-UA" sz="1400" spc="-1" strike="noStrike">
              <a:latin typeface="Arial"/>
            </a:endParaRPr>
          </a:p>
        </p:txBody>
      </p:sp>
      <p:sp>
        <p:nvSpPr>
          <p:cNvPr id="487" name="Text 4"/>
          <p:cNvSpPr/>
          <p:nvPr/>
        </p:nvSpPr>
        <p:spPr>
          <a:xfrm>
            <a:off x="6306840" y="3315240"/>
            <a:ext cx="3470760" cy="2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251"/>
              </a:lnSpc>
              <a:buClr>
                <a:srgbClr val="3b3535"/>
              </a:buClr>
              <a:buFont typeface="Symbol"/>
              <a:buChar char=""/>
            </a:pPr>
            <a:r>
              <a:rPr b="0" lang="uk-UA" sz="1400" spc="-1" strike="noStrike">
                <a:solidFill>
                  <a:srgbClr val="3b3535"/>
                </a:solidFill>
                <a:latin typeface="Sora Light"/>
                <a:ea typeface="Sora Light"/>
              </a:rPr>
              <a:t>372 особи на посади керівників</a:t>
            </a:r>
            <a:endParaRPr b="0" lang="uk-UA" sz="1400" spc="-1" strike="noStrike">
              <a:latin typeface="Arial"/>
            </a:endParaRPr>
          </a:p>
        </p:txBody>
      </p:sp>
      <p:sp>
        <p:nvSpPr>
          <p:cNvPr id="488" name="Text 5"/>
          <p:cNvSpPr/>
          <p:nvPr/>
        </p:nvSpPr>
        <p:spPr>
          <a:xfrm>
            <a:off x="6306840" y="3667320"/>
            <a:ext cx="3470760" cy="2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251"/>
              </a:lnSpc>
              <a:buClr>
                <a:srgbClr val="3b3535"/>
              </a:buClr>
              <a:buFont typeface="Symbol"/>
              <a:buChar char=""/>
            </a:pPr>
            <a:r>
              <a:rPr b="0" lang="uk-UA" sz="1400" spc="-1" strike="noStrike">
                <a:solidFill>
                  <a:srgbClr val="3b3535"/>
                </a:solidFill>
                <a:latin typeface="Sora Light"/>
                <a:ea typeface="Sora Light"/>
              </a:rPr>
              <a:t>367 осіб на посади спеціалістів</a:t>
            </a:r>
            <a:endParaRPr b="0" lang="uk-UA" sz="1400" spc="-1" strike="noStrike">
              <a:latin typeface="Arial"/>
            </a:endParaRPr>
          </a:p>
        </p:txBody>
      </p:sp>
      <p:sp>
        <p:nvSpPr>
          <p:cNvPr id="489" name="Text 6"/>
          <p:cNvSpPr/>
          <p:nvPr/>
        </p:nvSpPr>
        <p:spPr>
          <a:xfrm>
            <a:off x="6306840" y="4019400"/>
            <a:ext cx="3470760" cy="57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343080" indent="-343080">
              <a:lnSpc>
                <a:spcPts val="2251"/>
              </a:lnSpc>
              <a:buClr>
                <a:srgbClr val="3b3535"/>
              </a:buClr>
              <a:buFont typeface="Symbol"/>
              <a:buChar char=""/>
            </a:pPr>
            <a:r>
              <a:rPr b="0" lang="uk-UA" sz="1400" spc="-1" strike="noStrike">
                <a:solidFill>
                  <a:srgbClr val="3b3535"/>
                </a:solidFill>
                <a:latin typeface="Sora Light"/>
                <a:ea typeface="Sora Light"/>
              </a:rPr>
              <a:t>85% - працівники виконавчих органів</a:t>
            </a:r>
            <a:endParaRPr b="0" lang="uk-UA" sz="1400" spc="-1" strike="noStrike">
              <a:latin typeface="Arial"/>
            </a:endParaRPr>
          </a:p>
        </p:txBody>
      </p:sp>
      <p:sp>
        <p:nvSpPr>
          <p:cNvPr id="490" name="Text 7"/>
          <p:cNvSpPr/>
          <p:nvPr/>
        </p:nvSpPr>
        <p:spPr>
          <a:xfrm>
            <a:off x="6306840" y="4660560"/>
            <a:ext cx="3470760" cy="57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343080" indent="-343080">
              <a:lnSpc>
                <a:spcPts val="2251"/>
              </a:lnSpc>
              <a:buClr>
                <a:srgbClr val="3b3535"/>
              </a:buClr>
              <a:buFont typeface="Symbol"/>
              <a:buChar char=""/>
            </a:pPr>
            <a:r>
              <a:rPr b="0" lang="uk-UA" sz="1400" spc="-1" strike="noStrike">
                <a:solidFill>
                  <a:srgbClr val="3b3535"/>
                </a:solidFill>
                <a:latin typeface="Sora Light"/>
                <a:ea typeface="Sora Light"/>
              </a:rPr>
              <a:t>9% - працівники комунальних підприємств</a:t>
            </a:r>
            <a:endParaRPr b="0" lang="uk-UA" sz="1400" spc="-1" strike="noStrike">
              <a:latin typeface="Arial"/>
            </a:endParaRPr>
          </a:p>
        </p:txBody>
      </p:sp>
      <p:sp>
        <p:nvSpPr>
          <p:cNvPr id="491" name="Shape 8"/>
          <p:cNvSpPr/>
          <p:nvPr/>
        </p:nvSpPr>
        <p:spPr>
          <a:xfrm>
            <a:off x="10148760" y="2035440"/>
            <a:ext cx="3847320" cy="3389040"/>
          </a:xfrm>
          <a:prstGeom prst="roundRect">
            <a:avLst>
              <a:gd name="adj" fmla="val 2237"/>
            </a:avLst>
          </a:prstGeom>
          <a:solidFill>
            <a:srgbClr val="f9d2d6"/>
          </a:solidFill>
          <a:ln w="7560">
            <a:solidFill>
              <a:srgbClr val="dfb8b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2" name="Text 9"/>
          <p:cNvSpPr/>
          <p:nvPr/>
        </p:nvSpPr>
        <p:spPr>
          <a:xfrm>
            <a:off x="10337040" y="2223720"/>
            <a:ext cx="2549160" cy="29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299"/>
              </a:lnSpc>
              <a:tabLst>
                <a:tab algn="l" pos="0"/>
              </a:tabLst>
            </a:pPr>
            <a:r>
              <a:rPr b="0" lang="uk-UA" sz="1850" spc="-1" strike="noStrike">
                <a:solidFill>
                  <a:srgbClr val="3b3535"/>
                </a:solidFill>
                <a:latin typeface="Sora Semi Bold"/>
                <a:ea typeface="Sora Semi Bold"/>
              </a:rPr>
              <a:t>Професійне навчання</a:t>
            </a:r>
            <a:endParaRPr b="0" lang="uk-UA" sz="1850" spc="-1" strike="noStrike">
              <a:latin typeface="Arial"/>
            </a:endParaRPr>
          </a:p>
        </p:txBody>
      </p:sp>
      <p:sp>
        <p:nvSpPr>
          <p:cNvPr id="493" name="Text 10"/>
          <p:cNvSpPr/>
          <p:nvPr/>
        </p:nvSpPr>
        <p:spPr>
          <a:xfrm>
            <a:off x="10337040" y="2629080"/>
            <a:ext cx="3471120" cy="864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251"/>
              </a:lnSpc>
              <a:tabLst>
                <a:tab algn="l" pos="0"/>
              </a:tabLst>
            </a:pPr>
            <a:r>
              <a:rPr b="0" lang="uk-UA" sz="1400" spc="-1" strike="noStrike">
                <a:solidFill>
                  <a:srgbClr val="3b3535"/>
                </a:solidFill>
                <a:latin typeface="Sora Light"/>
                <a:ea typeface="Sora Light"/>
              </a:rPr>
              <a:t>Проведено 25 внутрішніх навчань за планом та 3 позапланових, у яких взяли участь 513 працівників.</a:t>
            </a:r>
            <a:endParaRPr b="0" lang="uk-UA" sz="1400" spc="-1" strike="noStrike">
              <a:latin typeface="Arial"/>
            </a:endParaRPr>
          </a:p>
        </p:txBody>
      </p:sp>
      <p:sp>
        <p:nvSpPr>
          <p:cNvPr id="494" name="Text 11"/>
          <p:cNvSpPr/>
          <p:nvPr/>
        </p:nvSpPr>
        <p:spPr>
          <a:xfrm>
            <a:off x="10337040" y="3604320"/>
            <a:ext cx="3471120" cy="864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251"/>
              </a:lnSpc>
              <a:tabLst>
                <a:tab algn="l" pos="0"/>
              </a:tabLst>
            </a:pPr>
            <a:r>
              <a:rPr b="0" lang="uk-UA" sz="1400" spc="-1" strike="noStrike">
                <a:solidFill>
                  <a:srgbClr val="3b3535"/>
                </a:solidFill>
                <a:latin typeface="Sora Light"/>
                <a:ea typeface="Sora Light"/>
              </a:rPr>
              <a:t>Організовано тиждень ментального здоров'я, у заходах якого взяли участь 135 працівників.</a:t>
            </a:r>
            <a:endParaRPr b="0" lang="uk-UA" sz="1400" spc="-1" strike="noStrike">
              <a:latin typeface="Arial"/>
            </a:endParaRPr>
          </a:p>
        </p:txBody>
      </p:sp>
      <p:sp>
        <p:nvSpPr>
          <p:cNvPr id="495" name="Text 12"/>
          <p:cNvSpPr/>
          <p:nvPr/>
        </p:nvSpPr>
        <p:spPr>
          <a:xfrm>
            <a:off x="10337040" y="4579560"/>
            <a:ext cx="3471120" cy="57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251"/>
              </a:lnSpc>
              <a:tabLst>
                <a:tab algn="l" pos="0"/>
              </a:tabLst>
            </a:pPr>
            <a:r>
              <a:rPr b="0" lang="uk-UA" sz="1400" spc="-1" strike="noStrike">
                <a:solidFill>
                  <a:srgbClr val="3b3535"/>
                </a:solidFill>
                <a:latin typeface="Sora Light"/>
                <a:ea typeface="Sora Light"/>
              </a:rPr>
              <a:t>Загалом різними видами навчання охоплено 536 працівників.</a:t>
            </a:r>
            <a:endParaRPr b="0" lang="uk-UA" sz="1400" spc="-1" strike="noStrike">
              <a:latin typeface="Arial"/>
            </a:endParaRPr>
          </a:p>
        </p:txBody>
      </p:sp>
      <p:sp>
        <p:nvSpPr>
          <p:cNvPr id="496" name="Shape 13"/>
          <p:cNvSpPr/>
          <p:nvPr/>
        </p:nvSpPr>
        <p:spPr>
          <a:xfrm>
            <a:off x="6118560" y="5607360"/>
            <a:ext cx="7877520" cy="2044080"/>
          </a:xfrm>
          <a:prstGeom prst="roundRect">
            <a:avLst>
              <a:gd name="adj" fmla="val 3708"/>
            </a:avLst>
          </a:prstGeom>
          <a:solidFill>
            <a:srgbClr val="f9d2d6"/>
          </a:solidFill>
          <a:ln w="7560">
            <a:solidFill>
              <a:srgbClr val="dfb8b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7" name="Text 14"/>
          <p:cNvSpPr/>
          <p:nvPr/>
        </p:nvSpPr>
        <p:spPr>
          <a:xfrm>
            <a:off x="6306840" y="5795640"/>
            <a:ext cx="2824920" cy="29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299"/>
              </a:lnSpc>
              <a:tabLst>
                <a:tab algn="l" pos="0"/>
              </a:tabLst>
            </a:pPr>
            <a:r>
              <a:rPr b="0" lang="uk-UA" sz="1850" spc="-1" strike="noStrike">
                <a:solidFill>
                  <a:srgbClr val="3b3535"/>
                </a:solidFill>
                <a:latin typeface="Sora Semi Bold"/>
                <a:ea typeface="Sora Semi Bold"/>
              </a:rPr>
              <a:t>Підвищення кваліфікації</a:t>
            </a:r>
            <a:endParaRPr b="0" lang="uk-UA" sz="1850" spc="-1" strike="noStrike">
              <a:latin typeface="Arial"/>
            </a:endParaRPr>
          </a:p>
        </p:txBody>
      </p:sp>
      <p:sp>
        <p:nvSpPr>
          <p:cNvPr id="498" name="Text 15"/>
          <p:cNvSpPr/>
          <p:nvPr/>
        </p:nvSpPr>
        <p:spPr>
          <a:xfrm>
            <a:off x="6306840" y="6201000"/>
            <a:ext cx="7501320" cy="57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251"/>
              </a:lnSpc>
              <a:tabLst>
                <a:tab algn="l" pos="0"/>
              </a:tabLst>
            </a:pPr>
            <a:r>
              <a:rPr b="0" lang="uk-UA" sz="1400" spc="-1" strike="noStrike">
                <a:solidFill>
                  <a:srgbClr val="3b3535"/>
                </a:solidFill>
                <a:latin typeface="Sora Light"/>
                <a:ea typeface="Sora Light"/>
              </a:rPr>
              <a:t>Відбулося 63 навчання за програмами постійно діючого та короткотермінового</a:t>
            </a:r>
            <a:endParaRPr b="0" lang="uk-UA" sz="1400" spc="-1" strike="noStrike">
              <a:latin typeface="Arial"/>
            </a:endParaRPr>
          </a:p>
          <a:p>
            <a:pPr>
              <a:lnSpc>
                <a:spcPts val="2251"/>
              </a:lnSpc>
              <a:tabLst>
                <a:tab algn="l" pos="0"/>
              </a:tabLst>
            </a:pPr>
            <a:r>
              <a:rPr b="0" lang="uk-UA" sz="1400" spc="-1" strike="noStrike">
                <a:solidFill>
                  <a:srgbClr val="3b3535"/>
                </a:solidFill>
                <a:latin typeface="Sora Light"/>
                <a:ea typeface="Sora Light"/>
              </a:rPr>
              <a:t>семінарів, у яких взяли участь 485 посадових осіб.</a:t>
            </a:r>
            <a:endParaRPr b="0" lang="uk-UA" sz="1400" spc="-1" strike="noStrike">
              <a:latin typeface="Arial"/>
            </a:endParaRPr>
          </a:p>
        </p:txBody>
      </p:sp>
      <p:sp>
        <p:nvSpPr>
          <p:cNvPr id="499" name="Text 16"/>
          <p:cNvSpPr/>
          <p:nvPr/>
        </p:nvSpPr>
        <p:spPr>
          <a:xfrm>
            <a:off x="6306840" y="6887160"/>
            <a:ext cx="7501320" cy="57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251"/>
              </a:lnSpc>
              <a:tabLst>
                <a:tab algn="l" pos="0"/>
              </a:tabLst>
            </a:pPr>
            <a:r>
              <a:rPr b="0" lang="uk-UA" sz="1400" spc="-1" strike="noStrike">
                <a:solidFill>
                  <a:srgbClr val="3b3535"/>
                </a:solidFill>
                <a:latin typeface="Sora Light"/>
                <a:ea typeface="Sora Light"/>
              </a:rPr>
              <a:t>121 працівник пройшов дистанційне навчання за загальною професійною </a:t>
            </a:r>
            <a:endParaRPr b="0" lang="uk-UA" sz="1400" spc="-1" strike="noStrike">
              <a:latin typeface="Arial"/>
            </a:endParaRPr>
          </a:p>
          <a:p>
            <a:pPr>
              <a:lnSpc>
                <a:spcPts val="2251"/>
              </a:lnSpc>
              <a:tabLst>
                <a:tab algn="l" pos="0"/>
              </a:tabLst>
            </a:pPr>
            <a:r>
              <a:rPr b="0" lang="uk-UA" sz="1400" spc="-1" strike="noStrike">
                <a:solidFill>
                  <a:srgbClr val="3b3535"/>
                </a:solidFill>
                <a:latin typeface="Sora Light"/>
                <a:ea typeface="Sora Light"/>
              </a:rPr>
              <a:t>програмою підвищення кваліфікації.</a:t>
            </a:r>
            <a:endParaRPr b="0" lang="uk-UA" sz="1400" spc="-1" strike="noStrike">
              <a:latin typeface="Arial"/>
            </a:endParaRPr>
          </a:p>
        </p:txBody>
      </p:sp>
      <p:pic>
        <p:nvPicPr>
          <p:cNvPr id="500" name="" descr=""/>
          <p:cNvPicPr/>
          <p:nvPr/>
        </p:nvPicPr>
        <p:blipFill>
          <a:blip r:embed="rId1"/>
          <a:stretch/>
        </p:blipFill>
        <p:spPr>
          <a:xfrm>
            <a:off x="180000" y="1260000"/>
            <a:ext cx="5758920" cy="5758920"/>
          </a:xfrm>
          <a:prstGeom prst="rect">
            <a:avLst/>
          </a:prstGeom>
          <a:ln w="0">
            <a:noFill/>
          </a:ln>
        </p:spPr>
      </p:pic>
      <p:pic>
        <p:nvPicPr>
          <p:cNvPr id="501" name="" descr=""/>
          <p:cNvPicPr/>
          <p:nvPr/>
        </p:nvPicPr>
        <p:blipFill>
          <a:blip r:embed="rId2"/>
          <a:stretch/>
        </p:blipFill>
        <p:spPr>
          <a:xfrm>
            <a:off x="12780360" y="6350400"/>
            <a:ext cx="1748880" cy="1748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Text 0"/>
          <p:cNvSpPr/>
          <p:nvPr/>
        </p:nvSpPr>
        <p:spPr>
          <a:xfrm>
            <a:off x="668160" y="691560"/>
            <a:ext cx="5491800" cy="62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4901"/>
              </a:lnSpc>
              <a:tabLst>
                <a:tab algn="l" pos="0"/>
              </a:tabLst>
            </a:pPr>
            <a:r>
              <a:rPr b="0" lang="uk-UA" sz="3950" spc="-1" strike="noStrike">
                <a:solidFill>
                  <a:srgbClr val="1f1e1e"/>
                </a:solidFill>
                <a:latin typeface="Sora Semi Bold"/>
                <a:ea typeface="Sora Semi Bold"/>
              </a:rPr>
              <a:t>Службові відрядження</a:t>
            </a:r>
            <a:endParaRPr b="0" lang="uk-UA" sz="3950" spc="-1" strike="noStrike">
              <a:latin typeface="Arial"/>
            </a:endParaRPr>
          </a:p>
        </p:txBody>
      </p:sp>
      <p:sp>
        <p:nvSpPr>
          <p:cNvPr id="503" name="Text 1"/>
          <p:cNvSpPr/>
          <p:nvPr/>
        </p:nvSpPr>
        <p:spPr>
          <a:xfrm>
            <a:off x="668160" y="1605960"/>
            <a:ext cx="7805520" cy="608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0" lang="uk-UA" sz="1500" spc="-1" strike="noStrike">
                <a:solidFill>
                  <a:srgbClr val="3b3535"/>
                </a:solidFill>
                <a:latin typeface="Sora Light"/>
                <a:ea typeface="Sora Light"/>
              </a:rPr>
              <a:t>Протягом звітного періоду було підготовлено 189 розпоряджень про направлення працівників у службові відрядження:</a:t>
            </a:r>
            <a:endParaRPr b="0" lang="uk-UA" sz="1500" spc="-1" strike="noStrike">
              <a:latin typeface="Arial"/>
            </a:endParaRPr>
          </a:p>
        </p:txBody>
      </p:sp>
      <p:sp>
        <p:nvSpPr>
          <p:cNvPr id="504" name="Text 2"/>
          <p:cNvSpPr/>
          <p:nvPr/>
        </p:nvSpPr>
        <p:spPr>
          <a:xfrm>
            <a:off x="668160" y="2622600"/>
            <a:ext cx="3636360" cy="31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49"/>
              </a:lnSpc>
              <a:tabLst>
                <a:tab algn="l" pos="0"/>
              </a:tabLst>
            </a:pPr>
            <a:r>
              <a:rPr b="0" lang="uk-UA" sz="1950" spc="-1" strike="noStrike">
                <a:solidFill>
                  <a:srgbClr val="1f1e1e"/>
                </a:solidFill>
                <a:latin typeface="Sora Semi Bold"/>
                <a:ea typeface="Sora Semi Bold"/>
              </a:rPr>
              <a:t>Відрядження в межах України</a:t>
            </a:r>
            <a:endParaRPr b="0" lang="uk-UA" sz="1950" spc="-1" strike="noStrike">
              <a:latin typeface="Arial"/>
            </a:endParaRPr>
          </a:p>
        </p:txBody>
      </p:sp>
      <p:sp>
        <p:nvSpPr>
          <p:cNvPr id="505" name="Text 3"/>
          <p:cNvSpPr/>
          <p:nvPr/>
        </p:nvSpPr>
        <p:spPr>
          <a:xfrm>
            <a:off x="668160" y="3127320"/>
            <a:ext cx="3668760" cy="152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0" lang="uk-UA" sz="1500" spc="-1" strike="noStrike">
                <a:solidFill>
                  <a:srgbClr val="3b3535"/>
                </a:solidFill>
                <a:latin typeface="Sora Light"/>
                <a:ea typeface="Sora Light"/>
              </a:rPr>
              <a:t>Підготовлено 136 розпоряджень про відрядження в межах України. Працівники брали участь у регіональних конференціях, форумах, навчаннях з питань:</a:t>
            </a:r>
            <a:endParaRPr b="0" lang="uk-UA" sz="1500" spc="-1" strike="noStrike">
              <a:latin typeface="Arial"/>
            </a:endParaRPr>
          </a:p>
        </p:txBody>
      </p:sp>
      <p:sp>
        <p:nvSpPr>
          <p:cNvPr id="506" name="Text 4"/>
          <p:cNvSpPr/>
          <p:nvPr/>
        </p:nvSpPr>
        <p:spPr>
          <a:xfrm>
            <a:off x="668160" y="4826880"/>
            <a:ext cx="3668760" cy="608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343080" indent="-343080">
              <a:lnSpc>
                <a:spcPts val="2401"/>
              </a:lnSpc>
              <a:buClr>
                <a:srgbClr val="3b3535"/>
              </a:buClr>
              <a:buFont typeface="Symbol"/>
              <a:buChar char=""/>
            </a:pPr>
            <a:r>
              <a:rPr b="0" lang="uk-UA" sz="1500" spc="-1" strike="noStrike">
                <a:solidFill>
                  <a:srgbClr val="3b3535"/>
                </a:solidFill>
                <a:latin typeface="Sora Light"/>
                <a:ea typeface="Sora Light"/>
              </a:rPr>
              <a:t>Реалізації державної молодіжної та соціальної політики</a:t>
            </a:r>
            <a:endParaRPr b="0" lang="uk-UA" sz="1500" spc="-1" strike="noStrike">
              <a:latin typeface="Arial"/>
            </a:endParaRPr>
          </a:p>
        </p:txBody>
      </p:sp>
      <p:sp>
        <p:nvSpPr>
          <p:cNvPr id="507" name="Text 5"/>
          <p:cNvSpPr/>
          <p:nvPr/>
        </p:nvSpPr>
        <p:spPr>
          <a:xfrm>
            <a:off x="668160" y="5504760"/>
            <a:ext cx="3668760" cy="608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343080" indent="-343080">
              <a:lnSpc>
                <a:spcPts val="2401"/>
              </a:lnSpc>
              <a:buClr>
                <a:srgbClr val="3b3535"/>
              </a:buClr>
              <a:buFont typeface="Symbol"/>
              <a:buChar char=""/>
            </a:pPr>
            <a:r>
              <a:rPr b="0" lang="uk-UA" sz="1500" spc="-1" strike="noStrike">
                <a:solidFill>
                  <a:srgbClr val="3b3535"/>
                </a:solidFill>
                <a:latin typeface="Sora Light"/>
                <a:ea typeface="Sora Light"/>
              </a:rPr>
              <a:t>Запобігання та протидії домашньому насильству</a:t>
            </a:r>
            <a:endParaRPr b="0" lang="uk-UA" sz="1500" spc="-1" strike="noStrike">
              <a:latin typeface="Arial"/>
            </a:endParaRPr>
          </a:p>
        </p:txBody>
      </p:sp>
      <p:sp>
        <p:nvSpPr>
          <p:cNvPr id="508" name="Text 6"/>
          <p:cNvSpPr/>
          <p:nvPr/>
        </p:nvSpPr>
        <p:spPr>
          <a:xfrm>
            <a:off x="668160" y="6182280"/>
            <a:ext cx="366876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401"/>
              </a:lnSpc>
              <a:buClr>
                <a:srgbClr val="3b3535"/>
              </a:buClr>
              <a:buFont typeface="Symbol"/>
              <a:buChar char=""/>
            </a:pPr>
            <a:r>
              <a:rPr b="0" lang="uk-UA" sz="1500" spc="-1" strike="noStrike">
                <a:solidFill>
                  <a:srgbClr val="3b3535"/>
                </a:solidFill>
                <a:latin typeface="Sora Light"/>
                <a:ea typeface="Sora Light"/>
              </a:rPr>
              <a:t>Просування е-послуг і кібербезпеки</a:t>
            </a:r>
            <a:endParaRPr b="0" lang="uk-UA" sz="1500" spc="-1" strike="noStrike">
              <a:latin typeface="Arial"/>
            </a:endParaRPr>
          </a:p>
        </p:txBody>
      </p:sp>
      <p:sp>
        <p:nvSpPr>
          <p:cNvPr id="509" name="Text 7"/>
          <p:cNvSpPr/>
          <p:nvPr/>
        </p:nvSpPr>
        <p:spPr>
          <a:xfrm>
            <a:off x="668160" y="6554880"/>
            <a:ext cx="366876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401"/>
              </a:lnSpc>
              <a:buClr>
                <a:srgbClr val="3b3535"/>
              </a:buClr>
              <a:buFont typeface="Symbol"/>
              <a:buChar char=""/>
            </a:pPr>
            <a:r>
              <a:rPr b="0" lang="uk-UA" sz="1500" spc="-1" strike="noStrike">
                <a:solidFill>
                  <a:srgbClr val="3b3535"/>
                </a:solidFill>
                <a:latin typeface="Sora Light"/>
                <a:ea typeface="Sora Light"/>
              </a:rPr>
              <a:t>Підготовки інвестиційних проєктів</a:t>
            </a:r>
            <a:endParaRPr b="0" lang="uk-UA" sz="1500" spc="-1" strike="noStrike">
              <a:latin typeface="Arial"/>
            </a:endParaRPr>
          </a:p>
        </p:txBody>
      </p:sp>
      <p:sp>
        <p:nvSpPr>
          <p:cNvPr id="510" name="Text 8"/>
          <p:cNvSpPr/>
          <p:nvPr/>
        </p:nvSpPr>
        <p:spPr>
          <a:xfrm>
            <a:off x="4812480" y="2622600"/>
            <a:ext cx="3021840" cy="31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49"/>
              </a:lnSpc>
              <a:tabLst>
                <a:tab algn="l" pos="0"/>
              </a:tabLst>
            </a:pPr>
            <a:r>
              <a:rPr b="0" lang="uk-UA" sz="1950" spc="-1" strike="noStrike">
                <a:solidFill>
                  <a:srgbClr val="1f1e1e"/>
                </a:solidFill>
                <a:latin typeface="Sora Semi Bold"/>
                <a:ea typeface="Sora Semi Bold"/>
              </a:rPr>
              <a:t>         </a:t>
            </a:r>
            <a:r>
              <a:rPr b="0" lang="uk-UA" sz="1950" spc="-1" strike="noStrike">
                <a:solidFill>
                  <a:srgbClr val="1f1e1e"/>
                </a:solidFill>
                <a:latin typeface="Sora Semi Bold"/>
                <a:ea typeface="Sora Semi Bold"/>
              </a:rPr>
              <a:t>та закордонні відрядження</a:t>
            </a:r>
            <a:endParaRPr b="0" lang="uk-UA" sz="1950" spc="-1" strike="noStrike">
              <a:latin typeface="Arial"/>
            </a:endParaRPr>
          </a:p>
        </p:txBody>
      </p:sp>
      <p:sp>
        <p:nvSpPr>
          <p:cNvPr id="511" name="Text 9"/>
          <p:cNvSpPr/>
          <p:nvPr/>
        </p:nvSpPr>
        <p:spPr>
          <a:xfrm>
            <a:off x="4812480" y="3127320"/>
            <a:ext cx="3668760" cy="608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0" lang="uk-UA" sz="1500" spc="-1" strike="noStrike">
                <a:solidFill>
                  <a:srgbClr val="3b3535"/>
                </a:solidFill>
                <a:latin typeface="Sora Light"/>
                <a:ea typeface="Sora Light"/>
              </a:rPr>
              <a:t>Підготовлено 34 розпорядження про відрядження за кордон. Працівники:</a:t>
            </a:r>
            <a:endParaRPr b="0" lang="uk-UA" sz="1500" spc="-1" strike="noStrike">
              <a:latin typeface="Arial"/>
            </a:endParaRPr>
          </a:p>
        </p:txBody>
      </p:sp>
      <p:sp>
        <p:nvSpPr>
          <p:cNvPr id="512" name="Text 10"/>
          <p:cNvSpPr/>
          <p:nvPr/>
        </p:nvSpPr>
        <p:spPr>
          <a:xfrm>
            <a:off x="4812480" y="3910320"/>
            <a:ext cx="3668760" cy="91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343080" indent="-343080">
              <a:lnSpc>
                <a:spcPts val="2401"/>
              </a:lnSpc>
              <a:buClr>
                <a:srgbClr val="3b3535"/>
              </a:buClr>
              <a:buFont typeface="Symbol"/>
              <a:buChar char=""/>
            </a:pPr>
            <a:r>
              <a:rPr b="0" lang="uk-UA" sz="1500" spc="-1" strike="noStrike">
                <a:solidFill>
                  <a:srgbClr val="3b3535"/>
                </a:solidFill>
                <a:latin typeface="Sora Light"/>
                <a:ea typeface="Sora Light"/>
              </a:rPr>
              <a:t>Представили громаду на IX Європейському конгресі місцевого самоврядування</a:t>
            </a:r>
            <a:endParaRPr b="0" lang="uk-UA" sz="1500" spc="-1" strike="noStrike">
              <a:latin typeface="Arial"/>
            </a:endParaRPr>
          </a:p>
        </p:txBody>
      </p:sp>
      <p:sp>
        <p:nvSpPr>
          <p:cNvPr id="513" name="Text 11"/>
          <p:cNvSpPr/>
          <p:nvPr/>
        </p:nvSpPr>
        <p:spPr>
          <a:xfrm>
            <a:off x="4812480" y="4893480"/>
            <a:ext cx="3668760" cy="91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343080" indent="-343080">
              <a:lnSpc>
                <a:spcPts val="2401"/>
              </a:lnSpc>
              <a:buClr>
                <a:srgbClr val="3b3535"/>
              </a:buClr>
              <a:buFont typeface="Symbol"/>
              <a:buChar char=""/>
            </a:pPr>
            <a:r>
              <a:rPr b="0" lang="uk-UA" sz="1500" spc="-1" strike="noStrike">
                <a:solidFill>
                  <a:srgbClr val="3b3535"/>
                </a:solidFill>
                <a:latin typeface="Sora Light"/>
                <a:ea typeface="Sora Light"/>
              </a:rPr>
              <a:t>Забезпечили відкриття офісу Луцька та Волинської області у Брюсселі</a:t>
            </a:r>
            <a:endParaRPr b="0" lang="uk-UA" sz="1500" spc="-1" strike="noStrike">
              <a:latin typeface="Arial"/>
            </a:endParaRPr>
          </a:p>
        </p:txBody>
      </p:sp>
      <p:sp>
        <p:nvSpPr>
          <p:cNvPr id="514" name="Text 12"/>
          <p:cNvSpPr/>
          <p:nvPr/>
        </p:nvSpPr>
        <p:spPr>
          <a:xfrm>
            <a:off x="4812480" y="5877000"/>
            <a:ext cx="3668760" cy="608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343080" indent="-343080">
              <a:lnSpc>
                <a:spcPts val="2401"/>
              </a:lnSpc>
              <a:buClr>
                <a:srgbClr val="3b3535"/>
              </a:buClr>
              <a:buFont typeface="Symbol"/>
              <a:buChar char=""/>
            </a:pPr>
            <a:r>
              <a:rPr b="0" lang="uk-UA" sz="1500" spc="-1" strike="noStrike">
                <a:solidFill>
                  <a:srgbClr val="3b3535"/>
                </a:solidFill>
                <a:latin typeface="Sora Light"/>
                <a:ea typeface="Sora Light"/>
              </a:rPr>
              <a:t>Взяли участь у тренінгах програми "Демократична стійкість"</a:t>
            </a:r>
            <a:endParaRPr b="0" lang="uk-UA" sz="1500" spc="-1" strike="noStrike">
              <a:latin typeface="Arial"/>
            </a:endParaRPr>
          </a:p>
        </p:txBody>
      </p:sp>
      <p:sp>
        <p:nvSpPr>
          <p:cNvPr id="515" name="Text 13"/>
          <p:cNvSpPr/>
          <p:nvPr/>
        </p:nvSpPr>
        <p:spPr>
          <a:xfrm>
            <a:off x="4812480" y="6554880"/>
            <a:ext cx="3668760" cy="91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343080" indent="-343080">
              <a:lnSpc>
                <a:spcPts val="2401"/>
              </a:lnSpc>
              <a:buClr>
                <a:srgbClr val="3b3535"/>
              </a:buClr>
              <a:buFont typeface="Symbol"/>
              <a:buChar char=""/>
            </a:pPr>
            <a:r>
              <a:rPr b="0" lang="uk-UA" sz="1500" spc="-1" strike="noStrike">
                <a:solidFill>
                  <a:srgbClr val="3b3535"/>
                </a:solidFill>
                <a:latin typeface="Sora Light"/>
                <a:ea typeface="Sora Light"/>
              </a:rPr>
              <a:t>Долучилися до робочих зустрічей з представниками благодійних організацій</a:t>
            </a:r>
            <a:endParaRPr b="0" lang="uk-UA" sz="1500" spc="-1" strike="noStrike">
              <a:latin typeface="Arial"/>
            </a:endParaRPr>
          </a:p>
        </p:txBody>
      </p:sp>
      <p:pic>
        <p:nvPicPr>
          <p:cNvPr id="516" name="" descr=""/>
          <p:cNvPicPr/>
          <p:nvPr/>
        </p:nvPicPr>
        <p:blipFill>
          <a:blip r:embed="rId1"/>
          <a:stretch/>
        </p:blipFill>
        <p:spPr>
          <a:xfrm>
            <a:off x="9122040" y="540000"/>
            <a:ext cx="4916880" cy="2881800"/>
          </a:xfrm>
          <a:prstGeom prst="rect">
            <a:avLst/>
          </a:prstGeom>
          <a:ln w="0">
            <a:noFill/>
          </a:ln>
        </p:spPr>
      </p:pic>
      <p:pic>
        <p:nvPicPr>
          <p:cNvPr id="517" name="" descr=""/>
          <p:cNvPicPr/>
          <p:nvPr/>
        </p:nvPicPr>
        <p:blipFill>
          <a:blip r:embed="rId2"/>
          <a:stretch/>
        </p:blipFill>
        <p:spPr>
          <a:xfrm>
            <a:off x="9180000" y="4140000"/>
            <a:ext cx="4954680" cy="3305160"/>
          </a:xfrm>
          <a:prstGeom prst="rect">
            <a:avLst/>
          </a:prstGeom>
          <a:ln w="0">
            <a:noFill/>
          </a:ln>
        </p:spPr>
      </p:pic>
      <p:pic>
        <p:nvPicPr>
          <p:cNvPr id="518" name="" descr=""/>
          <p:cNvPicPr/>
          <p:nvPr/>
        </p:nvPicPr>
        <p:blipFill>
          <a:blip r:embed="rId3"/>
          <a:stretch/>
        </p:blipFill>
        <p:spPr>
          <a:xfrm>
            <a:off x="12780360" y="6480000"/>
            <a:ext cx="1748880" cy="1748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Text 0"/>
          <p:cNvSpPr/>
          <p:nvPr/>
        </p:nvSpPr>
        <p:spPr>
          <a:xfrm>
            <a:off x="705960" y="554760"/>
            <a:ext cx="9000360" cy="66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5199"/>
              </a:lnSpc>
              <a:tabLst>
                <a:tab algn="l" pos="0"/>
              </a:tabLst>
            </a:pPr>
            <a:r>
              <a:rPr b="0" lang="uk-UA" sz="4150" spc="-1" strike="noStrike">
                <a:solidFill>
                  <a:srgbClr val="1f1e1e"/>
                </a:solidFill>
                <a:latin typeface="Sora Semi Bold"/>
                <a:ea typeface="Sora Semi Bold"/>
              </a:rPr>
              <a:t>Запобігання та виявлення корупції</a:t>
            </a:r>
            <a:endParaRPr b="0" lang="uk-UA" sz="4150" spc="-1" strike="noStrike">
              <a:latin typeface="Arial"/>
            </a:endParaRPr>
          </a:p>
        </p:txBody>
      </p:sp>
      <p:sp>
        <p:nvSpPr>
          <p:cNvPr id="520" name="Shape 1"/>
          <p:cNvSpPr/>
          <p:nvPr/>
        </p:nvSpPr>
        <p:spPr>
          <a:xfrm>
            <a:off x="705960" y="1924200"/>
            <a:ext cx="6506280" cy="199440"/>
          </a:xfrm>
          <a:prstGeom prst="roundRect">
            <a:avLst>
              <a:gd name="adj" fmla="val 42006"/>
            </a:avLst>
          </a:prstGeom>
          <a:solidFill>
            <a:srgbClr val="f9d2d6"/>
          </a:solidFill>
          <a:ln w="7560">
            <a:solidFill>
              <a:srgbClr val="dfb8b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1" name="Text 2"/>
          <p:cNvSpPr/>
          <p:nvPr/>
        </p:nvSpPr>
        <p:spPr>
          <a:xfrm>
            <a:off x="907560" y="2327400"/>
            <a:ext cx="3154320" cy="32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99"/>
              </a:lnSpc>
              <a:tabLst>
                <a:tab algn="l" pos="0"/>
              </a:tabLst>
            </a:pPr>
            <a:r>
              <a:rPr b="0" lang="uk-UA" sz="2050" spc="-1" strike="noStrike">
                <a:solidFill>
                  <a:srgbClr val="3b3535"/>
                </a:solidFill>
                <a:latin typeface="Sora Semi Bold"/>
                <a:ea typeface="Sora Semi Bold"/>
              </a:rPr>
              <a:t>Реалізація плану заходів</a:t>
            </a:r>
            <a:endParaRPr b="0" lang="uk-UA" sz="2050" spc="-1" strike="noStrike">
              <a:latin typeface="Arial"/>
            </a:endParaRPr>
          </a:p>
        </p:txBody>
      </p:sp>
      <p:sp>
        <p:nvSpPr>
          <p:cNvPr id="522" name="Text 3"/>
          <p:cNvSpPr/>
          <p:nvPr/>
        </p:nvSpPr>
        <p:spPr>
          <a:xfrm>
            <a:off x="907560" y="2780280"/>
            <a:ext cx="6102720" cy="128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uk-UA" sz="1550" spc="-1" strike="noStrike">
                <a:solidFill>
                  <a:srgbClr val="3b3535"/>
                </a:solidFill>
                <a:latin typeface="Sora Light"/>
                <a:ea typeface="Sora Light"/>
              </a:rPr>
              <a:t>Здійснювалась реалізація Плану заходів щодо запобігання корупційним правопорушенням та правопорушенням, пов'язаним з корупцією.</a:t>
            </a:r>
            <a:endParaRPr b="0" lang="uk-UA" sz="1550" spc="-1" strike="noStrike">
              <a:latin typeface="Arial"/>
            </a:endParaRPr>
          </a:p>
        </p:txBody>
      </p:sp>
      <p:sp>
        <p:nvSpPr>
          <p:cNvPr id="523" name="Shape 4"/>
          <p:cNvSpPr/>
          <p:nvPr/>
        </p:nvSpPr>
        <p:spPr>
          <a:xfrm>
            <a:off x="7416000" y="1621800"/>
            <a:ext cx="6506280" cy="199440"/>
          </a:xfrm>
          <a:prstGeom prst="roundRect">
            <a:avLst>
              <a:gd name="adj" fmla="val 42006"/>
            </a:avLst>
          </a:prstGeom>
          <a:solidFill>
            <a:srgbClr val="f9d2d6"/>
          </a:solidFill>
          <a:ln w="7560">
            <a:solidFill>
              <a:srgbClr val="dfb8b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4" name="Text 5"/>
          <p:cNvSpPr/>
          <p:nvPr/>
        </p:nvSpPr>
        <p:spPr>
          <a:xfrm>
            <a:off x="7617600" y="2025000"/>
            <a:ext cx="3610080" cy="32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99"/>
              </a:lnSpc>
              <a:tabLst>
                <a:tab algn="l" pos="0"/>
              </a:tabLst>
            </a:pPr>
            <a:r>
              <a:rPr b="0" lang="uk-UA" sz="2050" spc="-1" strike="noStrike">
                <a:solidFill>
                  <a:srgbClr val="3b3535"/>
                </a:solidFill>
                <a:latin typeface="Sora Semi Bold"/>
                <a:ea typeface="Sora Semi Bold"/>
              </a:rPr>
              <a:t>Консультації та роз'яснення</a:t>
            </a:r>
            <a:endParaRPr b="0" lang="uk-UA" sz="2050" spc="-1" strike="noStrike">
              <a:latin typeface="Arial"/>
            </a:endParaRPr>
          </a:p>
        </p:txBody>
      </p:sp>
      <p:sp>
        <p:nvSpPr>
          <p:cNvPr id="525" name="Text 6"/>
          <p:cNvSpPr/>
          <p:nvPr/>
        </p:nvSpPr>
        <p:spPr>
          <a:xfrm>
            <a:off x="7617600" y="2477520"/>
            <a:ext cx="6102720" cy="128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uk-UA" sz="1550" spc="-1" strike="noStrike">
                <a:solidFill>
                  <a:srgbClr val="3b3535"/>
                </a:solidFill>
                <a:latin typeface="Sora Light"/>
                <a:ea typeface="Sora Light"/>
              </a:rPr>
              <a:t>Консультування працівників виконавчих органів, депутатів міської ради, посадових осіб підприємств, організацій (установ, закладів), що належать до комунальної власності міської територіальної громади щодо застосування антикорупційного законодавства</a:t>
            </a:r>
            <a:endParaRPr b="0" lang="uk-UA" sz="1550" spc="-1" strike="noStrike">
              <a:latin typeface="Arial"/>
            </a:endParaRPr>
          </a:p>
        </p:txBody>
      </p:sp>
      <p:sp>
        <p:nvSpPr>
          <p:cNvPr id="526" name="Shape 7"/>
          <p:cNvSpPr/>
          <p:nvPr/>
        </p:nvSpPr>
        <p:spPr>
          <a:xfrm>
            <a:off x="720000" y="4458960"/>
            <a:ext cx="6506280" cy="199440"/>
          </a:xfrm>
          <a:prstGeom prst="roundRect">
            <a:avLst>
              <a:gd name="adj" fmla="val 42006"/>
            </a:avLst>
          </a:prstGeom>
          <a:solidFill>
            <a:srgbClr val="f9d2d6"/>
          </a:solidFill>
          <a:ln w="7560">
            <a:solidFill>
              <a:srgbClr val="dfb8b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7" name="Text 8"/>
          <p:cNvSpPr/>
          <p:nvPr/>
        </p:nvSpPr>
        <p:spPr>
          <a:xfrm>
            <a:off x="907560" y="5180040"/>
            <a:ext cx="4143600" cy="32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99"/>
              </a:lnSpc>
              <a:tabLst>
                <a:tab algn="l" pos="0"/>
              </a:tabLst>
            </a:pPr>
            <a:r>
              <a:rPr b="0" lang="uk-UA" sz="2050" spc="-1" strike="noStrike">
                <a:solidFill>
                  <a:srgbClr val="3b3535"/>
                </a:solidFill>
                <a:latin typeface="Sora Semi Bold"/>
                <a:ea typeface="Sora Semi Bold"/>
              </a:rPr>
              <a:t>Запобігання конфлікту інтересів</a:t>
            </a:r>
            <a:endParaRPr b="0" lang="uk-UA" sz="2050" spc="-1" strike="noStrike">
              <a:latin typeface="Arial"/>
            </a:endParaRPr>
          </a:p>
        </p:txBody>
      </p:sp>
      <p:sp>
        <p:nvSpPr>
          <p:cNvPr id="528" name="Text 9"/>
          <p:cNvSpPr/>
          <p:nvPr/>
        </p:nvSpPr>
        <p:spPr>
          <a:xfrm>
            <a:off x="907560" y="5632920"/>
            <a:ext cx="6102720" cy="96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uk-UA" sz="1550" spc="-1" strike="noStrike">
                <a:solidFill>
                  <a:srgbClr val="3b3535"/>
                </a:solidFill>
                <a:latin typeface="Sora Light"/>
                <a:ea typeface="Sora Light"/>
              </a:rPr>
              <a:t>Розроблено та затверджено Порядок запобігання та врегулювання конфлікту інтересів у Луцькій міській раді та її виконавчих органах (розпорядження міського голови від 23.04.2024 року № 257).</a:t>
            </a:r>
            <a:endParaRPr b="0" lang="uk-UA" sz="1550" spc="-1" strike="noStrike">
              <a:latin typeface="Arial"/>
            </a:endParaRPr>
          </a:p>
        </p:txBody>
      </p:sp>
      <p:sp>
        <p:nvSpPr>
          <p:cNvPr id="529" name="Shape 10"/>
          <p:cNvSpPr/>
          <p:nvPr/>
        </p:nvSpPr>
        <p:spPr>
          <a:xfrm>
            <a:off x="7444800" y="4524840"/>
            <a:ext cx="6506280" cy="199440"/>
          </a:xfrm>
          <a:prstGeom prst="roundRect">
            <a:avLst>
              <a:gd name="adj" fmla="val 42006"/>
            </a:avLst>
          </a:prstGeom>
          <a:solidFill>
            <a:srgbClr val="f9d2d6"/>
          </a:solidFill>
          <a:ln w="7560">
            <a:solidFill>
              <a:srgbClr val="dfb8b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30" name="Text 11"/>
          <p:cNvSpPr/>
          <p:nvPr/>
        </p:nvSpPr>
        <p:spPr>
          <a:xfrm>
            <a:off x="7617600" y="4877640"/>
            <a:ext cx="3411360" cy="32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99"/>
              </a:lnSpc>
              <a:tabLst>
                <a:tab algn="l" pos="0"/>
              </a:tabLst>
            </a:pPr>
            <a:r>
              <a:rPr b="0" lang="uk-UA" sz="2050" spc="-1" strike="noStrike">
                <a:solidFill>
                  <a:srgbClr val="3b3535"/>
                </a:solidFill>
                <a:latin typeface="Sora Semi Bold"/>
                <a:ea typeface="Sora Semi Bold"/>
              </a:rPr>
              <a:t>Антикорупційна програма</a:t>
            </a:r>
            <a:endParaRPr b="0" lang="uk-UA" sz="2050" spc="-1" strike="noStrike">
              <a:latin typeface="Arial"/>
            </a:endParaRPr>
          </a:p>
        </p:txBody>
      </p:sp>
      <p:sp>
        <p:nvSpPr>
          <p:cNvPr id="531" name="Text 12"/>
          <p:cNvSpPr/>
          <p:nvPr/>
        </p:nvSpPr>
        <p:spPr>
          <a:xfrm>
            <a:off x="7617600" y="5330160"/>
            <a:ext cx="6102720" cy="96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uk-UA" sz="1550" spc="-1" strike="noStrike">
                <a:solidFill>
                  <a:srgbClr val="3b3535"/>
                </a:solidFill>
                <a:latin typeface="Sora Light"/>
                <a:ea typeface="Sora Light"/>
              </a:rPr>
              <a:t>Організовано роботу щодо реалізації Антикорупційної програми Луцької міської ради на 2024-2026 роки та здійснювався моніторинг результатів її впровадження.</a:t>
            </a:r>
            <a:endParaRPr b="0" lang="uk-UA" sz="1550" spc="-1" strike="noStrike">
              <a:latin typeface="Arial"/>
            </a:endParaRPr>
          </a:p>
        </p:txBody>
      </p:sp>
      <p:sp>
        <p:nvSpPr>
          <p:cNvPr id="532" name="Text 13"/>
          <p:cNvSpPr/>
          <p:nvPr/>
        </p:nvSpPr>
        <p:spPr>
          <a:xfrm>
            <a:off x="705960" y="7029360"/>
            <a:ext cx="13216320" cy="64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uk-UA" sz="1550" spc="-1" strike="noStrike">
                <a:solidFill>
                  <a:srgbClr val="3b3535"/>
                </a:solidFill>
                <a:latin typeface="Sora Light"/>
                <a:ea typeface="Sora Light"/>
              </a:rPr>
              <a:t>На виконання положень Закону України "Про очищення влади" надіслано 74 запити та повідомлень</a:t>
            </a:r>
            <a:endParaRPr b="0" lang="uk-UA" sz="1550" spc="-1" strike="noStrike">
              <a:latin typeface="Arial"/>
            </a:endParaRPr>
          </a:p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uk-UA" sz="1550" spc="-1" strike="noStrike">
                <a:solidFill>
                  <a:srgbClr val="3b3535"/>
                </a:solidFill>
                <a:latin typeface="Sora Light"/>
                <a:ea typeface="Sora Light"/>
              </a:rPr>
              <a:t>про початок проходження перевірки до Західного міжрегіонального управління Міністерства юстиції.</a:t>
            </a:r>
            <a:endParaRPr b="0" lang="uk-UA" sz="1550" spc="-1" strike="noStrike">
              <a:latin typeface="Arial"/>
            </a:endParaRPr>
          </a:p>
        </p:txBody>
      </p:sp>
      <p:pic>
        <p:nvPicPr>
          <p:cNvPr id="533" name="" descr=""/>
          <p:cNvPicPr/>
          <p:nvPr/>
        </p:nvPicPr>
        <p:blipFill>
          <a:blip r:embed="rId1"/>
          <a:stretch/>
        </p:blipFill>
        <p:spPr>
          <a:xfrm>
            <a:off x="12780360" y="6350400"/>
            <a:ext cx="1748880" cy="1748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Text 0"/>
          <p:cNvSpPr/>
          <p:nvPr/>
        </p:nvSpPr>
        <p:spPr>
          <a:xfrm>
            <a:off x="3060000" y="1080000"/>
            <a:ext cx="7495200" cy="621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4901"/>
              </a:lnSpc>
              <a:tabLst>
                <a:tab algn="l" pos="0"/>
              </a:tabLst>
            </a:pPr>
            <a:r>
              <a:rPr b="0" lang="uk-UA" sz="3900" spc="-1" strike="noStrike">
                <a:solidFill>
                  <a:srgbClr val="1f1e1e"/>
                </a:solidFill>
                <a:latin typeface="Sora Semi Bold"/>
                <a:ea typeface="Sora Semi Bold"/>
              </a:rPr>
              <a:t>Робота відділу документального</a:t>
            </a:r>
            <a:endParaRPr b="0" lang="uk-UA" sz="3900" spc="-1" strike="noStrike">
              <a:latin typeface="Arial"/>
            </a:endParaRPr>
          </a:p>
          <a:p>
            <a:pPr>
              <a:lnSpc>
                <a:spcPts val="4901"/>
              </a:lnSpc>
              <a:tabLst>
                <a:tab algn="l" pos="0"/>
              </a:tabLst>
            </a:pPr>
            <a:r>
              <a:rPr b="0" lang="uk-UA" sz="3900" spc="-1" strike="noStrike">
                <a:solidFill>
                  <a:srgbClr val="1f1e1e"/>
                </a:solidFill>
                <a:latin typeface="Sora Semi Bold"/>
                <a:ea typeface="Sora Semi Bold"/>
              </a:rPr>
              <a:t>забезпечення управління персоналу</a:t>
            </a:r>
            <a:endParaRPr b="0" lang="uk-UA" sz="3900" spc="-1" strike="noStrike">
              <a:latin typeface="Arial"/>
            </a:endParaRPr>
          </a:p>
        </p:txBody>
      </p:sp>
      <p:sp>
        <p:nvSpPr>
          <p:cNvPr id="535" name="Text 2"/>
          <p:cNvSpPr/>
          <p:nvPr/>
        </p:nvSpPr>
        <p:spPr>
          <a:xfrm>
            <a:off x="1554480" y="4896720"/>
            <a:ext cx="2492640" cy="3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449"/>
              </a:lnSpc>
              <a:tabLst>
                <a:tab algn="l" pos="0"/>
              </a:tabLst>
            </a:pPr>
            <a:r>
              <a:rPr b="0" lang="uk-UA" sz="1950" spc="-1" strike="noStrike">
                <a:solidFill>
                  <a:srgbClr val="3b3535"/>
                </a:solidFill>
                <a:latin typeface="Sora Semi Bold"/>
                <a:ea typeface="Sora Semi Bold"/>
              </a:rPr>
              <a:t>Населення</a:t>
            </a:r>
            <a:endParaRPr b="0" lang="uk-UA" sz="1950" spc="-1" strike="noStrike">
              <a:latin typeface="Arial"/>
            </a:endParaRPr>
          </a:p>
        </p:txBody>
      </p:sp>
      <p:sp>
        <p:nvSpPr>
          <p:cNvPr id="536" name="Text 5"/>
          <p:cNvSpPr/>
          <p:nvPr/>
        </p:nvSpPr>
        <p:spPr>
          <a:xfrm>
            <a:off x="6067800" y="4896720"/>
            <a:ext cx="2492640" cy="3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449"/>
              </a:lnSpc>
              <a:tabLst>
                <a:tab algn="l" pos="0"/>
              </a:tabLst>
            </a:pPr>
            <a:r>
              <a:rPr b="0" lang="uk-UA" sz="1950" spc="-1" strike="noStrike">
                <a:solidFill>
                  <a:srgbClr val="3b3535"/>
                </a:solidFill>
                <a:latin typeface="Sora Semi Bold"/>
                <a:ea typeface="Sora Semi Bold"/>
              </a:rPr>
              <a:t>Звернення</a:t>
            </a:r>
            <a:endParaRPr b="0" lang="uk-UA" sz="1950" spc="-1" strike="noStrike">
              <a:latin typeface="Arial"/>
            </a:endParaRPr>
          </a:p>
        </p:txBody>
      </p:sp>
      <p:sp>
        <p:nvSpPr>
          <p:cNvPr id="537" name="Text 7"/>
          <p:cNvSpPr/>
          <p:nvPr/>
        </p:nvSpPr>
        <p:spPr>
          <a:xfrm>
            <a:off x="9690480" y="4034160"/>
            <a:ext cx="4274280" cy="623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4901"/>
              </a:lnSpc>
              <a:tabLst>
                <a:tab algn="l" pos="0"/>
              </a:tabLst>
            </a:pPr>
            <a:r>
              <a:rPr b="0" lang="uk-UA" sz="4900" spc="-1" strike="noStrike">
                <a:solidFill>
                  <a:srgbClr val="3b3535"/>
                </a:solidFill>
                <a:latin typeface="Sora Semi Bold"/>
                <a:ea typeface="Sora Semi Bold"/>
              </a:rPr>
              <a:t>10667</a:t>
            </a:r>
            <a:endParaRPr b="0" lang="uk-UA" sz="4900" spc="-1" strike="noStrike">
              <a:latin typeface="Arial"/>
            </a:endParaRPr>
          </a:p>
        </p:txBody>
      </p:sp>
      <p:sp>
        <p:nvSpPr>
          <p:cNvPr id="538" name="Text 8"/>
          <p:cNvSpPr/>
          <p:nvPr/>
        </p:nvSpPr>
        <p:spPr>
          <a:xfrm>
            <a:off x="10260000" y="3420000"/>
            <a:ext cx="2492640" cy="3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449"/>
              </a:lnSpc>
              <a:tabLst>
                <a:tab algn="l" pos="0"/>
              </a:tabLst>
            </a:pPr>
            <a:r>
              <a:rPr b="0" lang="uk-UA" sz="1950" spc="-1" strike="noStrike">
                <a:solidFill>
                  <a:srgbClr val="3b3535"/>
                </a:solidFill>
                <a:latin typeface="Sora Semi Bold"/>
                <a:ea typeface="Sora Semi Bold"/>
              </a:rPr>
              <a:t>Об'єкти обліку</a:t>
            </a:r>
            <a:endParaRPr b="0" lang="uk-UA" sz="1950" spc="-1" strike="noStrike">
              <a:latin typeface="Arial"/>
            </a:endParaRPr>
          </a:p>
        </p:txBody>
      </p:sp>
      <p:sp>
        <p:nvSpPr>
          <p:cNvPr id="539" name="Text 9"/>
          <p:cNvSpPr/>
          <p:nvPr/>
        </p:nvSpPr>
        <p:spPr>
          <a:xfrm>
            <a:off x="9720000" y="3960000"/>
            <a:ext cx="4274280" cy="60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>
              <a:lnSpc>
                <a:spcPts val="2350"/>
              </a:lnSpc>
              <a:tabLst>
                <a:tab algn="l" pos="0"/>
              </a:tabLst>
            </a:pPr>
            <a:r>
              <a:rPr b="0" lang="uk-UA" sz="1450" spc="-1" strike="noStrike">
                <a:solidFill>
                  <a:srgbClr val="3b3535"/>
                </a:solidFill>
                <a:latin typeface="Sora Light"/>
                <a:ea typeface="Sora Light"/>
              </a:rPr>
              <a:t>Загальна кількість об'єктів погосподарського обліку у старостинських округах</a:t>
            </a:r>
            <a:endParaRPr b="0" lang="uk-UA" sz="1450" spc="-1" strike="noStrike">
              <a:latin typeface="Arial"/>
            </a:endParaRPr>
          </a:p>
        </p:txBody>
      </p:sp>
      <p:sp>
        <p:nvSpPr>
          <p:cNvPr id="540" name="Text 10"/>
          <p:cNvSpPr/>
          <p:nvPr/>
        </p:nvSpPr>
        <p:spPr>
          <a:xfrm>
            <a:off x="738000" y="4974840"/>
            <a:ext cx="13301280" cy="60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350"/>
              </a:lnSpc>
              <a:tabLst>
                <a:tab algn="l" pos="0"/>
              </a:tabLst>
            </a:pPr>
            <a:r>
              <a:rPr b="0" lang="uk-UA" sz="1450" spc="-1" strike="noStrike">
                <a:solidFill>
                  <a:srgbClr val="3b3535"/>
                </a:solidFill>
                <a:latin typeface="Sora Light"/>
                <a:ea typeface="Sora Light"/>
              </a:rPr>
              <a:t>Відділом документального забезпечення управління персоналу забезпечувалося додержання єдиного порядку документування, відбору, </a:t>
            </a:r>
            <a:endParaRPr b="0" lang="uk-UA" sz="1450" spc="-1" strike="noStrike">
              <a:latin typeface="Arial"/>
            </a:endParaRPr>
          </a:p>
          <a:p>
            <a:pPr>
              <a:lnSpc>
                <a:spcPts val="2350"/>
              </a:lnSpc>
              <a:tabLst>
                <a:tab algn="l" pos="0"/>
              </a:tabLst>
            </a:pPr>
            <a:r>
              <a:rPr b="0" lang="uk-UA" sz="1450" spc="-1" strike="noStrike">
                <a:solidFill>
                  <a:srgbClr val="3b3535"/>
                </a:solidFill>
                <a:latin typeface="Sora Light"/>
                <a:ea typeface="Sora Light"/>
              </a:rPr>
              <a:t>обліку, використання та зберігання документації, що створюється під час діяльності старост старостинських округів.</a:t>
            </a:r>
            <a:endParaRPr b="0" lang="uk-UA" sz="1450" spc="-1" strike="noStrike">
              <a:latin typeface="Arial"/>
            </a:endParaRPr>
          </a:p>
        </p:txBody>
      </p:sp>
      <p:sp>
        <p:nvSpPr>
          <p:cNvPr id="541" name="Text 11"/>
          <p:cNvSpPr/>
          <p:nvPr/>
        </p:nvSpPr>
        <p:spPr>
          <a:xfrm>
            <a:off x="720000" y="6054840"/>
            <a:ext cx="13301280" cy="60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350"/>
              </a:lnSpc>
              <a:tabLst>
                <a:tab algn="l" pos="0"/>
              </a:tabLst>
            </a:pPr>
            <a:r>
              <a:rPr b="0" lang="uk-UA" sz="1450" spc="-1" strike="noStrike">
                <a:solidFill>
                  <a:srgbClr val="3b3535"/>
                </a:solidFill>
                <a:latin typeface="Sora Light"/>
                <a:ea typeface="Sora Light"/>
              </a:rPr>
              <a:t>Працівники відділу забезпечували проведення особистих прийомів громадян старостами, надавали консультації жителям, </a:t>
            </a:r>
            <a:endParaRPr b="0" lang="uk-UA" sz="1450" spc="-1" strike="noStrike">
              <a:latin typeface="Arial"/>
            </a:endParaRPr>
          </a:p>
          <a:p>
            <a:pPr>
              <a:lnSpc>
                <a:spcPts val="2350"/>
              </a:lnSpc>
              <a:tabLst>
                <a:tab algn="l" pos="0"/>
              </a:tabLst>
            </a:pPr>
            <a:r>
              <a:rPr b="0" lang="uk-UA" sz="1450" spc="-1" strike="noStrike">
                <a:solidFill>
                  <a:srgbClr val="3b3535"/>
                </a:solidFill>
                <a:latin typeface="Sora Light"/>
                <a:ea typeface="Sora Light"/>
              </a:rPr>
              <a:t>готували документи для вчинення нотаріальних дій, акти різного типу, виписки з відомостей погосподарського обліку та інші довідки.</a:t>
            </a:r>
            <a:endParaRPr b="0" lang="uk-UA" sz="1450" spc="-1" strike="noStrike">
              <a:latin typeface="Arial"/>
            </a:endParaRPr>
          </a:p>
        </p:txBody>
      </p:sp>
      <p:pic>
        <p:nvPicPr>
          <p:cNvPr id="542" name="" descr=""/>
          <p:cNvPicPr/>
          <p:nvPr/>
        </p:nvPicPr>
        <p:blipFill>
          <a:blip r:embed="rId1"/>
          <a:stretch/>
        </p:blipFill>
        <p:spPr>
          <a:xfrm>
            <a:off x="12780000" y="6350040"/>
            <a:ext cx="1748880" cy="1748880"/>
          </a:xfrm>
          <a:prstGeom prst="rect">
            <a:avLst/>
          </a:prstGeom>
          <a:ln w="0">
            <a:noFill/>
          </a:ln>
        </p:spPr>
      </p:pic>
      <p:sp>
        <p:nvSpPr>
          <p:cNvPr id="543" name=""/>
          <p:cNvSpPr/>
          <p:nvPr/>
        </p:nvSpPr>
        <p:spPr>
          <a:xfrm>
            <a:off x="1706760" y="2273040"/>
            <a:ext cx="2252520" cy="96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uk-UA" sz="4900" spc="-1" strike="noStrike">
                <a:solidFill>
                  <a:srgbClr val="3b3535"/>
                </a:solidFill>
                <a:latin typeface="Sora Semi Bold"/>
                <a:ea typeface="Sora Semi Bold"/>
              </a:rPr>
              <a:t>27643</a:t>
            </a:r>
            <a:endParaRPr b="0" lang="uk-UA" sz="4900" spc="-1" strike="noStrike">
              <a:latin typeface="Arial"/>
            </a:endParaRPr>
          </a:p>
        </p:txBody>
      </p:sp>
      <p:sp>
        <p:nvSpPr>
          <p:cNvPr id="544" name=""/>
          <p:cNvSpPr/>
          <p:nvPr/>
        </p:nvSpPr>
        <p:spPr>
          <a:xfrm>
            <a:off x="1860120" y="3240000"/>
            <a:ext cx="1739160" cy="439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uk-UA" sz="1950" spc="-1" strike="noStrike">
                <a:solidFill>
                  <a:srgbClr val="3b3535"/>
                </a:solidFill>
                <a:latin typeface="Sora Semi Bold"/>
                <a:ea typeface="Sora Semi Bold"/>
              </a:rPr>
              <a:t>Населення</a:t>
            </a:r>
            <a:endParaRPr b="0" lang="uk-UA" sz="1950" spc="-1" strike="noStrike">
              <a:latin typeface="Arial"/>
            </a:endParaRPr>
          </a:p>
        </p:txBody>
      </p:sp>
      <p:sp>
        <p:nvSpPr>
          <p:cNvPr id="545" name=""/>
          <p:cNvSpPr/>
          <p:nvPr/>
        </p:nvSpPr>
        <p:spPr>
          <a:xfrm>
            <a:off x="6403680" y="2302560"/>
            <a:ext cx="1838160" cy="96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uk-UA" sz="4900" spc="-1" strike="noStrike">
                <a:solidFill>
                  <a:srgbClr val="3b3535"/>
                </a:solidFill>
                <a:latin typeface="Sora Semi Bold"/>
                <a:ea typeface="Sora Semi Bold"/>
              </a:rPr>
              <a:t>2256</a:t>
            </a:r>
            <a:endParaRPr b="0" lang="uk-UA" sz="4900" spc="-1" strike="noStrike">
              <a:latin typeface="Arial"/>
            </a:endParaRPr>
          </a:p>
        </p:txBody>
      </p:sp>
      <p:sp>
        <p:nvSpPr>
          <p:cNvPr id="546" name=""/>
          <p:cNvSpPr/>
          <p:nvPr/>
        </p:nvSpPr>
        <p:spPr>
          <a:xfrm>
            <a:off x="6403680" y="3262320"/>
            <a:ext cx="1687320" cy="439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uk-UA" sz="1950" spc="-1" strike="noStrike">
                <a:solidFill>
                  <a:srgbClr val="3b3535"/>
                </a:solidFill>
                <a:latin typeface="Sora Semi Bold"/>
                <a:ea typeface="Sora Semi Bold"/>
              </a:rPr>
              <a:t>Звернення</a:t>
            </a:r>
            <a:endParaRPr b="0" lang="uk-UA" sz="1950" spc="-1" strike="noStrike">
              <a:latin typeface="Arial"/>
            </a:endParaRPr>
          </a:p>
        </p:txBody>
      </p:sp>
      <p:sp>
        <p:nvSpPr>
          <p:cNvPr id="547" name=""/>
          <p:cNvSpPr/>
          <p:nvPr/>
        </p:nvSpPr>
        <p:spPr>
          <a:xfrm>
            <a:off x="10355040" y="2353680"/>
            <a:ext cx="2252520" cy="96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uk-UA" sz="4900" spc="-1" strike="noStrike">
                <a:solidFill>
                  <a:srgbClr val="3b3535"/>
                </a:solidFill>
                <a:latin typeface="Sora Semi Bold"/>
                <a:ea typeface="Sora Semi Bold"/>
              </a:rPr>
              <a:t>10667</a:t>
            </a:r>
            <a:endParaRPr b="0" lang="uk-UA" sz="4900" spc="-1" strike="noStrike">
              <a:latin typeface="Arial"/>
            </a:endParaRPr>
          </a:p>
        </p:txBody>
      </p:sp>
      <p:sp>
        <p:nvSpPr>
          <p:cNvPr id="548" name=""/>
          <p:cNvSpPr/>
          <p:nvPr/>
        </p:nvSpPr>
        <p:spPr>
          <a:xfrm>
            <a:off x="1174320" y="3856680"/>
            <a:ext cx="3282120" cy="64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uk-UA" sz="1450" spc="-1" strike="noStrike">
                <a:solidFill>
                  <a:srgbClr val="3b3535"/>
                </a:solidFill>
                <a:latin typeface="Sora Light"/>
                <a:ea typeface="Sora Light"/>
              </a:rPr>
              <a:t>Загальна кількість населення у 5 старостинських округах</a:t>
            </a:r>
            <a:endParaRPr b="0" lang="uk-UA" sz="14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1450" spc="-1" strike="noStrike">
                <a:solidFill>
                  <a:srgbClr val="3b3535"/>
                </a:solidFill>
                <a:latin typeface="Sora Light"/>
                <a:ea typeface="Sora Light"/>
              </a:rPr>
              <a:t> </a:t>
            </a:r>
            <a:r>
              <a:rPr b="0" lang="uk-UA" sz="1450" spc="-1" strike="noStrike">
                <a:solidFill>
                  <a:srgbClr val="3b3535"/>
                </a:solidFill>
                <a:latin typeface="Sora Light"/>
                <a:ea typeface="Sora Light"/>
              </a:rPr>
              <a:t>станом на 31.12.2024</a:t>
            </a:r>
            <a:endParaRPr b="0" lang="uk-UA" sz="1450" spc="-1" strike="noStrike">
              <a:latin typeface="Arial"/>
            </a:endParaRPr>
          </a:p>
        </p:txBody>
      </p:sp>
      <p:sp>
        <p:nvSpPr>
          <p:cNvPr id="549" name=""/>
          <p:cNvSpPr/>
          <p:nvPr/>
        </p:nvSpPr>
        <p:spPr>
          <a:xfrm>
            <a:off x="4457160" y="3908160"/>
            <a:ext cx="5116320" cy="68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ts val="2350"/>
              </a:lnSpc>
              <a:tabLst>
                <a:tab algn="l" pos="0"/>
              </a:tabLst>
            </a:pPr>
            <a:r>
              <a:rPr b="0" lang="uk-UA" sz="1450" spc="-1" strike="noStrike">
                <a:solidFill>
                  <a:srgbClr val="3b3535"/>
                </a:solidFill>
                <a:latin typeface="Sora Light"/>
                <a:ea typeface="Sora Light"/>
              </a:rPr>
              <a:t>Кількість зареєстрованих звернень громадян через систему "Аскод" та ЦНАП</a:t>
            </a:r>
            <a:endParaRPr b="0" lang="uk-UA" sz="14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</TotalTime>
  <Application>LibreOffice/7.2.3.2$Windows_X86_64 LibreOffice_project/d166454616c1632304285822f9c83ce2e660fd92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2025-08-08T07:13:31Z</dcterms:created>
  <dc:creator/>
  <dc:description/>
  <dc:language>uk-UA</dc:language>
  <cp:lastModifiedBy/>
  <dcterms:modified xsi:type="dcterms:W3CDTF">2026-02-03T12:57:57Z</dcterms:modified>
  <cp:revision>8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r8>10</vt:r8>
  </property>
  <property fmtid="{D5CDD505-2E9C-101B-9397-08002B2CF9AE}" pid="3" name="PresentationFormat">
    <vt:lpwstr>On-screen Show (16:9)</vt:lpwstr>
  </property>
  <property fmtid="{D5CDD505-2E9C-101B-9397-08002B2CF9AE}" pid="4" name="Slides">
    <vt:r8>10</vt:r8>
  </property>
</Properties>
</file>