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переміщення сторінки клацніть мишею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&lt;верхній колонтитул&gt;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6294AA0A-F790-428A-809B-99DA9479AB8B}" type="slidenum">
              <a:rPr lang="uk-UA" sz="1400" b="0" strike="noStrike" spc="-1">
                <a:latin typeface="Times New Roman"/>
              </a:rPr>
              <a:t>‹№›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000" cy="410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3884760" y="8685360"/>
            <a:ext cx="2966400" cy="45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EA8A37A-3ECA-4758-8774-9903B8AA80F2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uk-UA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 hidden="1"/>
          <p:cNvSpPr/>
          <p:nvPr/>
        </p:nvSpPr>
        <p:spPr>
          <a:xfrm>
            <a:off x="-9360" y="-7920"/>
            <a:ext cx="9157680" cy="10360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56078"/>
                </a:srgbClr>
              </a:gs>
              <a:gs pos="100000">
                <a:srgbClr val="00C4CD">
                  <a:alpha val="60000"/>
                </a:srgb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 hidden="1"/>
          <p:cNvSpPr/>
          <p:nvPr/>
        </p:nvSpPr>
        <p:spPr>
          <a:xfrm>
            <a:off x="4381560" y="-7920"/>
            <a:ext cx="4757040" cy="6328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>
                  <a:alpha val="56078"/>
                </a:srgbClr>
              </a:gs>
              <a:gs pos="100000">
                <a:srgbClr val="00A0A8">
                  <a:alpha val="40000"/>
                </a:srgb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4120" y="-16920"/>
            <a:ext cx="9191880" cy="1077840"/>
            <a:chOff x="-24120" y="-16920"/>
            <a:chExt cx="9191880" cy="1077840"/>
          </a:xfrm>
        </p:grpSpPr>
        <p:sp>
          <p:nvSpPr>
            <p:cNvPr id="3" name="CustomShape 4"/>
            <p:cNvSpPr/>
            <p:nvPr/>
          </p:nvSpPr>
          <p:spPr>
            <a:xfrm rot="21436200">
              <a:off x="-13680" y="200880"/>
              <a:ext cx="9157680" cy="6422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6200">
              <a:off x="-9360" y="276120"/>
              <a:ext cx="9170280" cy="52380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 hidden="1"/>
          <p:cNvSpPr/>
          <p:nvPr/>
        </p:nvSpPr>
        <p:spPr>
          <a:xfrm>
            <a:off x="-9360" y="-7920"/>
            <a:ext cx="9157680" cy="10360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56078"/>
                </a:srgbClr>
              </a:gs>
              <a:gs pos="100000">
                <a:srgbClr val="00C4CD">
                  <a:alpha val="60000"/>
                </a:srgb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 hidden="1"/>
          <p:cNvSpPr/>
          <p:nvPr/>
        </p:nvSpPr>
        <p:spPr>
          <a:xfrm>
            <a:off x="4381560" y="-7920"/>
            <a:ext cx="4757040" cy="6328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>
                  <a:alpha val="56078"/>
                </a:srgbClr>
              </a:gs>
              <a:gs pos="100000">
                <a:srgbClr val="00A0A8">
                  <a:alpha val="40000"/>
                </a:srgb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5" name="Group 3"/>
          <p:cNvGrpSpPr/>
          <p:nvPr/>
        </p:nvGrpSpPr>
        <p:grpSpPr>
          <a:xfrm>
            <a:off x="-24120" y="-16920"/>
            <a:ext cx="9191880" cy="1077840"/>
            <a:chOff x="-24120" y="-16920"/>
            <a:chExt cx="9191880" cy="1077840"/>
          </a:xfrm>
        </p:grpSpPr>
        <p:sp>
          <p:nvSpPr>
            <p:cNvPr id="46" name="CustomShape 4"/>
            <p:cNvSpPr/>
            <p:nvPr/>
          </p:nvSpPr>
          <p:spPr>
            <a:xfrm rot="21436200">
              <a:off x="-13680" y="200880"/>
              <a:ext cx="9157680" cy="6422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5"/>
            <p:cNvSpPr/>
            <p:nvPr/>
          </p:nvSpPr>
          <p:spPr>
            <a:xfrm rot="21436200">
              <a:off x="-9360" y="276120"/>
              <a:ext cx="9170280" cy="52380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utskrada.gov.ua/documents/zvit-pro-robotu-upravlinnia-personalu-za-2023-rik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23640" y="2205000"/>
            <a:ext cx="8635680" cy="366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1836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Звіт про роботу</a:t>
            </a:r>
            <a:endParaRPr lang="uk-UA" sz="4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управління  персоналу </a:t>
            </a:r>
            <a:endParaRPr lang="uk-UA" sz="4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Луцької міської ради</a:t>
            </a:r>
            <a:endParaRPr lang="uk-UA" sz="4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за 2023 рік</a:t>
            </a: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r>
              <a:t/>
            </a:r>
            <a:br/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0"/>
          <p:cNvSpPr/>
          <p:nvPr/>
        </p:nvSpPr>
        <p:spPr>
          <a:xfrm>
            <a:off x="1872000" y="918720"/>
            <a:ext cx="726696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0" name="Рисунок 109"/>
          <p:cNvPicPr/>
          <p:nvPr/>
        </p:nvPicPr>
        <p:blipFill>
          <a:blip r:embed="rId2"/>
          <a:stretch/>
        </p:blipFill>
        <p:spPr>
          <a:xfrm>
            <a:off x="1419840" y="864360"/>
            <a:ext cx="7723800" cy="434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512000" y="144000"/>
            <a:ext cx="7646760" cy="6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uk-UA" sz="2000" b="0" strike="noStrike" spc="-1">
              <a:latin typeface="Arial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2"/>
          <a:stretch/>
        </p:blipFill>
        <p:spPr>
          <a:xfrm>
            <a:off x="1400040" y="1080000"/>
            <a:ext cx="7743600" cy="435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512000" y="-216000"/>
            <a:ext cx="7195680" cy="129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b="0" strike="noStrike" spc="-1">
                <a:solidFill>
                  <a:srgbClr val="04617B"/>
                </a:solidFill>
                <a:latin typeface="Calibri"/>
                <a:ea typeface="DejaVu Sans"/>
              </a:rPr>
              <a:t>           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3200" b="0" strike="noStrike" spc="-1">
              <a:latin typeface="Arial"/>
            </a:endParaRPr>
          </a:p>
        </p:txBody>
      </p:sp>
      <p:pic>
        <p:nvPicPr>
          <p:cNvPr id="1030" name="Picture 6" descr="Немає опису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23" y="1397978"/>
            <a:ext cx="770537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547640" y="764640"/>
            <a:ext cx="7195320" cy="85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endParaRPr lang="uk-UA" sz="3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uk-UA" sz="28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uk-UA" sz="2800" spc="-1" dirty="0">
                <a:solidFill>
                  <a:srgbClr val="000000"/>
                </a:solidFill>
                <a:latin typeface="Calibri"/>
                <a:ea typeface="DejaVu Sans"/>
              </a:rPr>
              <a:t/>
            </a:r>
            <a:br>
              <a:rPr lang="uk-UA" sz="2800" spc="-1" dirty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uk-UA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/>
            </a:r>
            <a:br>
              <a:rPr lang="uk-UA" sz="2800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endParaRPr lang="uk-UA" sz="3200" b="0" strike="noStrike" spc="-1" dirty="0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547640" y="1627560"/>
            <a:ext cx="6440040" cy="170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3"/>
          <p:cNvSpPr/>
          <p:nvPr/>
        </p:nvSpPr>
        <p:spPr>
          <a:xfrm>
            <a:off x="681272" y="4066453"/>
            <a:ext cx="7051680" cy="88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5"/>
          <p:cNvSpPr/>
          <p:nvPr/>
        </p:nvSpPr>
        <p:spPr>
          <a:xfrm>
            <a:off x="1656000" y="5688000"/>
            <a:ext cx="7051680" cy="79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кутник 1"/>
          <p:cNvSpPr/>
          <p:nvPr/>
        </p:nvSpPr>
        <p:spPr>
          <a:xfrm>
            <a:off x="1547641" y="325913"/>
            <a:ext cx="7195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400" b="1" spc="-1" dirty="0">
                <a:solidFill>
                  <a:srgbClr val="C00000"/>
                </a:solidFill>
                <a:latin typeface="Calibri"/>
              </a:rPr>
              <a:t>Детальний звіт про роботу управління персоналу Луцької міської ради за 2023 </a:t>
            </a:r>
            <a:r>
              <a:rPr lang="uk-UA" sz="2400" b="1" spc="-1" dirty="0" smtClean="0">
                <a:solidFill>
                  <a:srgbClr val="C00000"/>
                </a:solidFill>
                <a:latin typeface="Calibri"/>
              </a:rPr>
              <a:t>рік:</a:t>
            </a:r>
          </a:p>
          <a:p>
            <a:pPr algn="just">
              <a:lnSpc>
                <a:spcPct val="100000"/>
              </a:lnSpc>
            </a:pPr>
            <a:endParaRPr lang="uk-UA" sz="2400" b="1" spc="-1" dirty="0" smtClean="0">
              <a:solidFill>
                <a:srgbClr val="C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400" b="1" spc="-1" dirty="0" smtClean="0">
                <a:solidFill>
                  <a:srgbClr val="C00000"/>
                </a:solidFill>
                <a:latin typeface="Calibri"/>
                <a:hlinkClick r:id="rId2"/>
              </a:rPr>
              <a:t>https</a:t>
            </a:r>
            <a:r>
              <a:rPr lang="en-US" sz="2400" b="1" spc="-1" dirty="0">
                <a:solidFill>
                  <a:srgbClr val="C00000"/>
                </a:solidFill>
                <a:latin typeface="Calibri"/>
                <a:hlinkClick r:id="rId2"/>
              </a:rPr>
              <a:t>://</a:t>
            </a:r>
            <a:r>
              <a:rPr lang="en-US" sz="2400" b="1" spc="-1" dirty="0" smtClean="0">
                <a:solidFill>
                  <a:srgbClr val="C00000"/>
                </a:solidFill>
                <a:latin typeface="Calibri"/>
                <a:hlinkClick r:id="rId2"/>
              </a:rPr>
              <a:t>www.lutskrada.gov.ua/documents/zvit-pro-robotu-upravlinnia-personalu-za-2023-rik</a:t>
            </a:r>
            <a:r>
              <a:rPr lang="uk-UA" sz="2400" b="1" spc="-1" dirty="0" smtClean="0">
                <a:solidFill>
                  <a:srgbClr val="C00000"/>
                </a:solidFill>
                <a:latin typeface="Calibri"/>
              </a:rPr>
              <a:t>  </a:t>
            </a:r>
            <a:endParaRPr lang="uk-UA" sz="2400" b="1" spc="-1" dirty="0">
              <a:solidFill>
                <a:srgbClr val="C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uk-UA" sz="2400" b="1" spc="-1" dirty="0" smtClean="0">
              <a:solidFill>
                <a:srgbClr val="C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uk-UA" sz="2400" b="1" spc="-1" dirty="0">
              <a:solidFill>
                <a:srgbClr val="C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uk-UA" sz="2400" b="1" spc="-1" dirty="0" smtClean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2730056"/>
            <a:ext cx="1650516" cy="165051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404946" y="4396154"/>
            <a:ext cx="2453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uk-UA" sz="1600" spc="-1" dirty="0"/>
          </a:p>
        </p:txBody>
      </p:sp>
      <p:sp>
        <p:nvSpPr>
          <p:cNvPr id="10" name="Місце для вмісту 9"/>
          <p:cNvSpPr>
            <a:spLocks noGrp="1"/>
          </p:cNvSpPr>
          <p:nvPr>
            <p:ph/>
          </p:nvPr>
        </p:nvSpPr>
        <p:spPr>
          <a:xfrm>
            <a:off x="3939314" y="3842579"/>
            <a:ext cx="5204686" cy="1845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Приєднуйтесь до </a:t>
            </a:r>
            <a:r>
              <a:rPr lang="uk-UA" sz="2000" b="1" dirty="0" err="1" smtClean="0">
                <a:solidFill>
                  <a:srgbClr val="C00000"/>
                </a:solidFill>
              </a:rPr>
              <a:t>Фейсбук</a:t>
            </a:r>
            <a:r>
              <a:rPr lang="uk-UA" sz="2000" b="1" dirty="0" smtClean="0">
                <a:solidFill>
                  <a:srgbClr val="C00000"/>
                </a:solidFill>
              </a:rPr>
              <a:t> сторінки управління персоналу </a:t>
            </a:r>
          </a:p>
          <a:p>
            <a:pPr marL="0" indent="0">
              <a:buNone/>
            </a:pPr>
            <a:endParaRPr lang="uk-UA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Відкрити світлин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58" y="4805287"/>
            <a:ext cx="1754918" cy="17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969560" y="452880"/>
            <a:ext cx="6809400" cy="521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just"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8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Пріоритетні </a:t>
            </a:r>
            <a:r>
              <a:rPr lang="uk-UA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напрями роботи управління персоналу Луцької міської ради у 2023 році:</a:t>
            </a:r>
            <a:endParaRPr lang="uk-UA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реалізація Плану роботи з кадрами апарату міської ради та виконавчого комітету, виконавчих органів міської ради на 2023 рік, затвердженого розпорядженням міського голови від 09.01.2023 № 1-рг;</a:t>
            </a: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створення ефективної системи безперервного професійного навчання персоналу;</a:t>
            </a: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проведення адаптації новопризначених працівників;</a:t>
            </a: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дотримання принципів нульової толерантності до корупції у Луцькій міській раді</a:t>
            </a:r>
            <a:r>
              <a:rPr lang="uk-UA" sz="1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uk-UA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512000" y="196560"/>
            <a:ext cx="748296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endParaRPr lang="uk-UA" sz="1800" b="0" strike="noStrike" spc="-1">
              <a:latin typeface="Arial"/>
            </a:endParaRPr>
          </a:p>
        </p:txBody>
      </p:sp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1440000" y="1260000"/>
            <a:ext cx="7343640" cy="413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/>
          <p:cNvPicPr/>
          <p:nvPr/>
        </p:nvPicPr>
        <p:blipFill>
          <a:blip r:embed="rId2"/>
          <a:stretch/>
        </p:blipFill>
        <p:spPr>
          <a:xfrm>
            <a:off x="1440000" y="1260000"/>
            <a:ext cx="7689960" cy="432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28000" y="360000"/>
            <a:ext cx="7124400" cy="46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1440000" y="1159200"/>
            <a:ext cx="7679160" cy="431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874880" y="73080"/>
            <a:ext cx="6764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uk-UA" sz="28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440000" y="4969800"/>
            <a:ext cx="7989840" cy="17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Рисунок 101"/>
          <p:cNvPicPr/>
          <p:nvPr/>
        </p:nvPicPr>
        <p:blipFill>
          <a:blip r:embed="rId2"/>
          <a:stretch/>
        </p:blipFill>
        <p:spPr>
          <a:xfrm>
            <a:off x="1440000" y="1260000"/>
            <a:ext cx="7743240" cy="435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2"/>
          <p:cNvSpPr/>
          <p:nvPr/>
        </p:nvSpPr>
        <p:spPr>
          <a:xfrm>
            <a:off x="1872000" y="916401"/>
            <a:ext cx="7266960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Луцької </a:t>
            </a:r>
            <a:r>
              <a:rPr lang="uk-UA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міської ради </a:t>
            </a:r>
            <a:endParaRPr lang="uk-UA" sz="3600" b="0" strike="noStrike" spc="-1" dirty="0">
              <a:latin typeface="Arial"/>
            </a:endParaRPr>
          </a:p>
        </p:txBody>
      </p:sp>
      <p:pic>
        <p:nvPicPr>
          <p:cNvPr id="104" name="Рисунок 103"/>
          <p:cNvPicPr/>
          <p:nvPr/>
        </p:nvPicPr>
        <p:blipFill>
          <a:blip r:embed="rId2"/>
          <a:stretch/>
        </p:blipFill>
        <p:spPr>
          <a:xfrm>
            <a:off x="1419840" y="864360"/>
            <a:ext cx="7723800" cy="434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1"/>
          <p:cNvSpPr/>
          <p:nvPr/>
        </p:nvSpPr>
        <p:spPr>
          <a:xfrm>
            <a:off x="1872000" y="918720"/>
            <a:ext cx="726696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1419840" y="864360"/>
            <a:ext cx="7579800" cy="426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3"/>
          <p:cNvSpPr/>
          <p:nvPr/>
        </p:nvSpPr>
        <p:spPr>
          <a:xfrm>
            <a:off x="1872000" y="918720"/>
            <a:ext cx="726696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Рисунок 107"/>
          <p:cNvPicPr/>
          <p:nvPr/>
        </p:nvPicPr>
        <p:blipFill>
          <a:blip r:embed="rId2"/>
          <a:stretch/>
        </p:blipFill>
        <p:spPr>
          <a:xfrm>
            <a:off x="1440000" y="1508040"/>
            <a:ext cx="7559640" cy="4251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4310</TotalTime>
  <Words>82</Words>
  <Application>Microsoft Office PowerPoint</Application>
  <PresentationFormat>Екран (4:3)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DejaVu Sans</vt:lpstr>
      <vt:lpstr>Symbol</vt:lpstr>
      <vt:lpstr>Times New Roman</vt:lpstr>
      <vt:lpstr>Wingdings</vt:lpstr>
      <vt:lpstr>Office Theme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Тетяна Тирилюк</cp:lastModifiedBy>
  <cp:revision>451</cp:revision>
  <dcterms:created xsi:type="dcterms:W3CDTF">2012-03-10T06:30:31Z</dcterms:created>
  <dcterms:modified xsi:type="dcterms:W3CDTF">2024-02-07T12:41:30Z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Екран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23</vt:i4>
  </property>
</Properties>
</file>