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300" b="0" u="none" strike="noStrike">
                <a:uFillTx/>
                <a:latin typeface="Arial"/>
              </a:defRPr>
            </a:pPr>
            <a:r>
              <a:rPr lang="uk-UA" sz="1400" b="1" u="none" strike="noStrike">
                <a:solidFill>
                  <a:srgbClr val="000000"/>
                </a:solidFill>
                <a:uFillTx/>
                <a:latin typeface="Arial"/>
                <a:ea typeface="DejaVu Sans"/>
              </a:rPr>
              <a:t>Стан виконання завдань та заходів передбачених Планом реалізації Стратегії на 2025-2027 роки </a:t>
            </a:r>
          </a:p>
        </c:rich>
      </c:tx>
      <c:overlay val="0"/>
      <c:spPr>
        <a:noFill/>
        <a:ln w="0">
          <a:noFill/>
        </a:ln>
      </c:spPr>
    </c:title>
    <c:autoTitleDeleted val="0"/>
    <c:view3D>
      <c:rotX val="30"/>
      <c:rotY val="0"/>
      <c:rAngAx val="0"/>
    </c:view3D>
    <c:floor>
      <c:thickness val="0"/>
      <c:spPr>
        <a:solidFill>
          <a:srgbClr val="D9D9D9"/>
        </a:solidFill>
        <a:ln w="0">
          <a:noFill/>
        </a:ln>
      </c:spPr>
    </c:floor>
    <c:sideWall>
      <c:thickness val="0"/>
      <c:spPr>
        <a:solidFill>
          <a:srgbClr val="D9D9D9"/>
        </a:solidFill>
        <a:ln w="0">
          <a:noFill/>
        </a:ln>
      </c:spPr>
    </c:sideWall>
    <c:backWall>
      <c:thickness val="0"/>
      <c:spPr>
        <a:solidFill>
          <a:srgbClr val="D9D9D9"/>
        </a:solidFill>
        <a:ln w="0">
          <a:noFill/>
        </a:ln>
      </c:spPr>
    </c:backWall>
    <c:plotArea>
      <c:layout/>
      <c:pie3DChart>
        <c:varyColors val="1"/>
        <c:ser>
          <c:idx val="0"/>
          <c:order val="0"/>
          <c:spPr>
            <a:solidFill>
              <a:srgbClr val="18A303"/>
            </a:solidFill>
            <a:ln w="0">
              <a:noFill/>
            </a:ln>
          </c:spPr>
          <c:explosion val="10"/>
          <c:dPt>
            <c:idx val="0"/>
            <c:bubble3D val="0"/>
            <c:explosion val="1"/>
            <c:spPr>
              <a:solidFill>
                <a:srgbClr val="4285F4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E09F-415F-9424-449C196619B5}"/>
              </c:ext>
            </c:extLst>
          </c:dPt>
          <c:dPt>
            <c:idx val="1"/>
            <c:bubble3D val="0"/>
            <c:spPr>
              <a:solidFill>
                <a:srgbClr val="FBBC04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E09F-415F-9424-449C196619B5}"/>
              </c:ext>
            </c:extLst>
          </c:dPt>
          <c:dPt>
            <c:idx val="2"/>
            <c:bubble3D val="0"/>
            <c:spPr>
              <a:solidFill>
                <a:srgbClr val="38761D"/>
              </a:solidFill>
              <a:ln w="2556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E09F-415F-9424-449C196619B5}"/>
              </c:ext>
            </c:extLst>
          </c:dPt>
          <c:dLbls>
            <c:dLbl>
              <c:idx val="0"/>
              <c:layout>
                <c:manualLayout>
                  <c:x val="0.12777452457432001"/>
                  <c:y val="-0.14488583499087701"/>
                </c:manualLayout>
              </c:layout>
              <c:spPr/>
              <c:txPr>
                <a:bodyPr wrap="square"/>
                <a:lstStyle/>
                <a:p>
                  <a:pPr>
                    <a:defRPr sz="1500" b="1" u="none" strike="noStrike">
                      <a:solidFill>
                        <a:srgbClr val="404040"/>
                      </a:solidFill>
                      <a:uFillTx/>
                      <a:latin typeface="Arial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9F-415F-9424-449C196619B5}"/>
                </c:ext>
              </c:extLst>
            </c:dLbl>
            <c:dLbl>
              <c:idx val="1"/>
              <c:layout>
                <c:manualLayout>
                  <c:x val="-0.100106818777617"/>
                  <c:y val="-1.0970580660716E-2"/>
                </c:manualLayout>
              </c:layout>
              <c:spPr/>
              <c:txPr>
                <a:bodyPr wrap="square"/>
                <a:lstStyle/>
                <a:p>
                  <a:pPr>
                    <a:defRPr sz="1500" b="1" u="none" strike="noStrike">
                      <a:solidFill>
                        <a:srgbClr val="404040"/>
                      </a:solidFill>
                      <a:uFillTx/>
                      <a:latin typeface="Arial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9F-415F-9424-449C196619B5}"/>
                </c:ext>
              </c:extLst>
            </c:dLbl>
            <c:dLbl>
              <c:idx val="2"/>
              <c:layout>
                <c:manualLayout>
                  <c:x val="0.10000549570292901"/>
                  <c:y val="-1.28436868147223E-2"/>
                </c:manualLayout>
              </c:layout>
              <c:spPr/>
              <c:txPr>
                <a:bodyPr wrap="square"/>
                <a:lstStyle/>
                <a:p>
                  <a:pPr>
                    <a:defRPr sz="1500" b="1" u="none" strike="noStrike">
                      <a:solidFill>
                        <a:srgbClr val="404040"/>
                      </a:solidFill>
                      <a:uFillTx/>
                      <a:latin typeface="Arial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9F-415F-9424-449C196619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500" b="1" u="none" strike="noStrike">
                    <a:solidFill>
                      <a:srgbClr val="404040"/>
                    </a:solidFill>
                    <a:uFillTx/>
                    <a:latin typeface="Arial"/>
                    <a:ea typeface="DejaVu San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1"/>
            <c:leaderLines>
              <c:spPr>
                <a:ln w="9360">
                  <a:solidFill>
                    <a:srgbClr val="A6A6A6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Діаграма!$E$4:$G$4</c:f>
              <c:strCache>
                <c:ptCount val="3"/>
                <c:pt idx="0">
                  <c:v>Виконується</c:v>
                </c:pt>
                <c:pt idx="1">
                  <c:v>Не розпочато</c:v>
                </c:pt>
                <c:pt idx="2">
                  <c:v>Виконано</c:v>
                </c:pt>
              </c:strCache>
            </c:strRef>
          </c:cat>
          <c:val>
            <c:numRef>
              <c:f>Діаграма!$E$5:$G$5</c:f>
              <c:numCache>
                <c:formatCode>General</c:formatCode>
                <c:ptCount val="3"/>
                <c:pt idx="0">
                  <c:v>194</c:v>
                </c:pt>
                <c:pt idx="1">
                  <c:v>33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9F-415F-9424-449C19661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spPr>
        <a:noFill/>
        <a:ln w="0">
          <a:noFill/>
        </a:ln>
      </c:spPr>
      <c:txPr>
        <a:bodyPr/>
        <a:lstStyle/>
        <a:p>
          <a:pPr>
            <a:defRPr sz="1400" b="0" u="none" strike="noStrike">
              <a:solidFill>
                <a:srgbClr val="000000"/>
              </a:solidFill>
              <a:uFillTx/>
              <a:latin typeface="Arial"/>
              <a:ea typeface="DejaVu Sans"/>
            </a:defRPr>
          </a:pPr>
          <a:endParaRPr lang="uk-UA"/>
        </a:p>
      </c:txPr>
    </c:legend>
    <c:plotVisOnly val="1"/>
    <c:dispBlanksAs val="gap"/>
    <c:showDLblsOverMax val="1"/>
  </c:chart>
  <c:spPr>
    <a:noFill/>
    <a:ln w="9360">
      <a:solidFill>
        <a:srgbClr val="D9D9D9"/>
      </a:solidFill>
      <a:round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uk-UA" sz="18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Для переміщення сторінки клацніть мишею</a:t>
            </a: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uk-UA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редагування формату приміток клацніть мишею</a:t>
            </a:r>
          </a:p>
        </p:txBody>
      </p:sp>
      <p:sp>
        <p:nvSpPr>
          <p:cNvPr id="15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uk-U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53" name="PlaceHolder 4"/>
          <p:cNvSpPr>
            <a:spLocks noGrp="1"/>
          </p:cNvSpPr>
          <p:nvPr>
            <p:ph type="dt" idx="2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uk-U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uk-U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54" name="PlaceHolder 5"/>
          <p:cNvSpPr>
            <a:spLocks noGrp="1"/>
          </p:cNvSpPr>
          <p:nvPr>
            <p:ph type="ftr" idx="2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uk-U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uk-U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55" name="PlaceHolder 6"/>
          <p:cNvSpPr>
            <a:spLocks noGrp="1"/>
          </p:cNvSpPr>
          <p:nvPr>
            <p:ph type="sldNum" idx="2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uk-U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EF4865FF-CA7C-4833-A4B3-0CE402510A6E}" type="slidenum">
              <a:rPr lang="uk-UA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‹№›</a:t>
            </a:fld>
            <a:endParaRPr lang="uk-UA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680" y="1233360"/>
            <a:ext cx="5913000" cy="3325320"/>
          </a:xfrm>
          <a:prstGeom prst="rect">
            <a:avLst/>
          </a:prstGeom>
          <a:ln w="0">
            <a:noFill/>
          </a:ln>
        </p:spPr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673560" y="4748400"/>
            <a:ext cx="5385600" cy="388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sldNum" idx="30"/>
          </p:nvPr>
        </p:nvSpPr>
        <p:spPr>
          <a:xfrm>
            <a:off x="3815640" y="9371520"/>
            <a:ext cx="2916000" cy="491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buNone/>
            </a:pPr>
            <a:endParaRPr lang="uk-UA" sz="1400" b="0" u="none" strike="noStrike">
              <a:solidFill>
                <a:srgbClr val="000000"/>
              </a:solidFill>
              <a:effectLst/>
              <a:uFillTx/>
              <a:latin typeface="Times New Roman"/>
              <a:ea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овпець 3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3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4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3712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31640" y="1008000"/>
            <a:ext cx="1133676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32000" y="1512000"/>
            <a:ext cx="359712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4301640" y="1511640"/>
            <a:ext cx="359748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8171640" y="1511640"/>
            <a:ext cx="359748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1" name="PlaceHolder 6"/>
          <p:cNvSpPr>
            <a:spLocks noGrp="1"/>
          </p:cNvSpPr>
          <p:nvPr>
            <p:ph type="ftr" idx="1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7"/>
          <p:cNvSpPr>
            <a:spLocks noGrp="1"/>
          </p:cNvSpPr>
          <p:nvPr>
            <p:ph type="sldNum" idx="2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итульний слайд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Прямокутник 6" hidden="1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97" name="Прямокутник: заокруглені кути 24" hidden="1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98" name="Прямокутник 8" hidden="1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99" name="Прямокутник 14" hidden="1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0652400" cy="68551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2160000" rIns="90000" bIns="45000" anchor="t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title"/>
          </p:nvPr>
        </p:nvSpPr>
        <p:spPr>
          <a:xfrm>
            <a:off x="948240" y="3271680"/>
            <a:ext cx="4456800" cy="3143880"/>
          </a:xfrm>
          <a:prstGeom prst="rect">
            <a:avLst/>
          </a:prstGeom>
          <a:gradFill rotWithShape="0">
            <a:gsLst>
              <a:gs pos="0">
                <a:srgbClr val="404040"/>
              </a:gs>
              <a:gs pos="100000">
                <a:srgbClr val="0D0D0D"/>
              </a:gs>
            </a:gsLst>
            <a:lin ang="10800000"/>
          </a:gradFill>
          <a:ln w="0">
            <a:solidFill>
              <a:schemeClr val="lt1">
                <a:lumMod val="50000"/>
              </a:schemeClr>
            </a:solidFill>
          </a:ln>
        </p:spPr>
        <p:txBody>
          <a:bodyPr lIns="180000" tIns="288000" rIns="180000" bIns="180000" anchor="t">
            <a:noAutofit/>
          </a:bodyPr>
          <a:lstStyle/>
          <a:p>
            <a:pPr indent="0" defTabSz="914400">
              <a:lnSpc>
                <a:spcPts val="4000"/>
              </a:lnSpc>
              <a:buNone/>
              <a:tabLst>
                <a:tab pos="0" algn="l"/>
              </a:tabLst>
            </a:pPr>
            <a:r>
              <a:rPr lang="uk-UA" sz="4000" b="1" u="none" strike="noStrike" spc="-99">
                <a:solidFill>
                  <a:schemeClr val="lt1">
                    <a:lumMod val="95000"/>
                  </a:schemeClr>
                </a:solidFill>
                <a:effectLst/>
                <a:uFillTx/>
                <a:latin typeface="Corbel"/>
              </a:rPr>
              <a:t>Клацніть, щоб змінити заголовок презентації.</a:t>
            </a:r>
            <a:endParaRPr lang="uk-UA" sz="4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-роздільник 1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03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04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05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06" name="PlaceHolder 1"/>
          <p:cNvSpPr>
            <a:spLocks noGrp="1"/>
          </p:cNvSpPr>
          <p:nvPr>
            <p:ph type="body"/>
          </p:nvPr>
        </p:nvSpPr>
        <p:spPr>
          <a:xfrm>
            <a:off x="0" y="418320"/>
            <a:ext cx="8684640" cy="64368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title"/>
          </p:nvPr>
        </p:nvSpPr>
        <p:spPr>
          <a:xfrm>
            <a:off x="7425360" y="2408040"/>
            <a:ext cx="4456800" cy="3143880"/>
          </a:xfrm>
          <a:prstGeom prst="rect">
            <a:avLst/>
          </a:prstGeom>
          <a:gradFill rotWithShape="0">
            <a:gsLst>
              <a:gs pos="0">
                <a:srgbClr val="404040"/>
              </a:gs>
              <a:gs pos="100000">
                <a:srgbClr val="0D0D0D"/>
              </a:gs>
            </a:gsLst>
            <a:lin ang="10800000"/>
          </a:gradFill>
          <a:ln w="0">
            <a:solidFill>
              <a:schemeClr val="lt1">
                <a:lumMod val="50000"/>
              </a:schemeClr>
            </a:solidFill>
          </a:ln>
        </p:spPr>
        <p:txBody>
          <a:bodyPr lIns="180000" tIns="288000" rIns="180000" bIns="180000" anchor="t">
            <a:noAutofit/>
          </a:bodyPr>
          <a:lstStyle/>
          <a:p>
            <a:pPr indent="0" defTabSz="914400">
              <a:lnSpc>
                <a:spcPts val="4000"/>
              </a:lnSpc>
              <a:buNone/>
              <a:tabLst>
                <a:tab pos="0" algn="l"/>
              </a:tabLst>
            </a:pPr>
            <a:r>
              <a:rPr lang="uk-UA" sz="3600" b="1" u="none" strike="noStrike" spc="-99">
                <a:solidFill>
                  <a:schemeClr val="lt1">
                    <a:lumMod val="9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слайда-роздільника.</a:t>
            </a:r>
            <a:endParaRPr lang="uk-UA" sz="3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ftr" idx="17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sldNum" idx="18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-роздільник 2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11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12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13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1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92160" cy="68551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864000" rIns="90000" bIns="45000" anchor="t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title"/>
          </p:nvPr>
        </p:nvSpPr>
        <p:spPr>
          <a:xfrm>
            <a:off x="3866040" y="1816560"/>
            <a:ext cx="4456800" cy="3143880"/>
          </a:xfrm>
          <a:prstGeom prst="rect">
            <a:avLst/>
          </a:prstGeom>
          <a:gradFill rotWithShape="0">
            <a:gsLst>
              <a:gs pos="0">
                <a:srgbClr val="404040"/>
              </a:gs>
              <a:gs pos="100000">
                <a:srgbClr val="0D0D0D"/>
              </a:gs>
            </a:gsLst>
            <a:lin ang="10800000"/>
          </a:gradFill>
          <a:ln w="0">
            <a:solidFill>
              <a:schemeClr val="lt1">
                <a:lumMod val="50000"/>
              </a:schemeClr>
            </a:solidFill>
          </a:ln>
        </p:spPr>
        <p:txBody>
          <a:bodyPr lIns="180000" tIns="288000" rIns="180000" bIns="180000" anchor="t">
            <a:noAutofit/>
          </a:bodyPr>
          <a:lstStyle/>
          <a:p>
            <a:pPr indent="0" defTabSz="914400">
              <a:lnSpc>
                <a:spcPts val="4000"/>
              </a:lnSpc>
              <a:buNone/>
              <a:tabLst>
                <a:tab pos="0" algn="l"/>
              </a:tabLst>
            </a:pPr>
            <a:r>
              <a:rPr lang="uk-UA" sz="3600" b="1" u="none" strike="noStrike" spc="-99">
                <a:solidFill>
                  <a:schemeClr val="lt1">
                    <a:lumMod val="9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слайда-роздільника.</a:t>
            </a:r>
            <a:endParaRPr lang="uk-UA" sz="3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ftr" idx="19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sldNum" idx="20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Фотографія елемента вмісту 1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19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20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21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22" name="PlaceHolder 1"/>
          <p:cNvSpPr>
            <a:spLocks noGrp="1"/>
          </p:cNvSpPr>
          <p:nvPr>
            <p:ph type="body"/>
          </p:nvPr>
        </p:nvSpPr>
        <p:spPr>
          <a:xfrm>
            <a:off x="6481080" y="1684800"/>
            <a:ext cx="4901760" cy="43308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432000" y="432000"/>
            <a:ext cx="546912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31640" y="1008000"/>
            <a:ext cx="546912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32000" y="1511640"/>
            <a:ext cx="5469120" cy="467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26" name="PlaceHolder 5"/>
          <p:cNvSpPr>
            <a:spLocks noGrp="1"/>
          </p:cNvSpPr>
          <p:nvPr>
            <p:ph type="ftr" idx="21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7" name="PlaceHolder 6"/>
          <p:cNvSpPr>
            <a:spLocks noGrp="1"/>
          </p:cNvSpPr>
          <p:nvPr>
            <p:ph type="sldNum" idx="22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Фотографія елемента вмісту 2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29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30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31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32" name="PlaceHolder 1"/>
          <p:cNvSpPr>
            <a:spLocks noGrp="1"/>
          </p:cNvSpPr>
          <p:nvPr>
            <p:ph type="body"/>
          </p:nvPr>
        </p:nvSpPr>
        <p:spPr>
          <a:xfrm>
            <a:off x="6282720" y="432000"/>
            <a:ext cx="5509080" cy="5757120"/>
          </a:xfrm>
          <a:prstGeom prst="rect">
            <a:avLst/>
          </a:prstGeom>
          <a:noFill/>
          <a:ln w="0">
            <a:noFill/>
          </a:ln>
        </p:spPr>
        <p:txBody>
          <a:bodyPr lIns="90000" tIns="0" rIns="90000" bIns="45000" anchor="ctr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title"/>
          </p:nvPr>
        </p:nvSpPr>
        <p:spPr>
          <a:xfrm>
            <a:off x="432000" y="432000"/>
            <a:ext cx="546912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31640" y="1008000"/>
            <a:ext cx="546912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432000" y="1511640"/>
            <a:ext cx="5469120" cy="467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36" name="PlaceHolder 5"/>
          <p:cNvSpPr>
            <a:spLocks noGrp="1"/>
          </p:cNvSpPr>
          <p:nvPr>
            <p:ph type="ftr" idx="23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7" name="PlaceHolder 6"/>
          <p:cNvSpPr>
            <a:spLocks noGrp="1"/>
          </p:cNvSpPr>
          <p:nvPr>
            <p:ph type="sldNum" idx="24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Фотографія елемента вмісту 3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39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40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41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42" name="PlaceHolder 1"/>
          <p:cNvSpPr>
            <a:spLocks noGrp="1"/>
          </p:cNvSpPr>
          <p:nvPr>
            <p:ph type="body"/>
          </p:nvPr>
        </p:nvSpPr>
        <p:spPr>
          <a:xfrm>
            <a:off x="6812280" y="2376360"/>
            <a:ext cx="2402280" cy="2122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title"/>
          </p:nvPr>
        </p:nvSpPr>
        <p:spPr>
          <a:xfrm>
            <a:off x="432000" y="432000"/>
            <a:ext cx="546912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31640" y="1008000"/>
            <a:ext cx="546912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32000" y="1511640"/>
            <a:ext cx="5469120" cy="467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ftr" idx="25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sldNum" idx="26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body"/>
          </p:nvPr>
        </p:nvSpPr>
        <p:spPr>
          <a:xfrm>
            <a:off x="8812440" y="1176120"/>
            <a:ext cx="2402280" cy="2122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49" name="PlaceHolder 8"/>
          <p:cNvSpPr>
            <a:spLocks noGrp="1"/>
          </p:cNvSpPr>
          <p:nvPr>
            <p:ph type="body"/>
          </p:nvPr>
        </p:nvSpPr>
        <p:spPr>
          <a:xfrm>
            <a:off x="8812440" y="3552840"/>
            <a:ext cx="2402280" cy="21222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орівняння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4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5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6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17" name="Полілінія 5"/>
          <p:cNvSpPr/>
          <p:nvPr/>
        </p:nvSpPr>
        <p:spPr>
          <a:xfrm>
            <a:off x="431640" y="5530320"/>
            <a:ext cx="1100880" cy="965880"/>
          </a:xfrm>
          <a:custGeom>
            <a:avLst/>
            <a:gdLst>
              <a:gd name="textAreaLeft" fmla="*/ 0 w 1100880"/>
              <a:gd name="textAreaRight" fmla="*/ 1103760 w 1100880"/>
              <a:gd name="textAreaTop" fmla="*/ 0 h 965880"/>
              <a:gd name="textAreaBottom" fmla="*/ 968760 h 96588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8" name="Полілінія 5"/>
          <p:cNvSpPr/>
          <p:nvPr/>
        </p:nvSpPr>
        <p:spPr>
          <a:xfrm>
            <a:off x="9537120" y="1312920"/>
            <a:ext cx="1100880" cy="965880"/>
          </a:xfrm>
          <a:custGeom>
            <a:avLst/>
            <a:gdLst>
              <a:gd name="textAreaLeft" fmla="*/ 0 w 1100880"/>
              <a:gd name="textAreaRight" fmla="*/ 1103760 w 1100880"/>
              <a:gd name="textAreaTop" fmla="*/ 0 h 965880"/>
              <a:gd name="textAreaBottom" fmla="*/ 968760 h 96588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" name="Полілінія 5"/>
          <p:cNvSpPr/>
          <p:nvPr/>
        </p:nvSpPr>
        <p:spPr>
          <a:xfrm>
            <a:off x="9684000" y="300240"/>
            <a:ext cx="1835640" cy="1610640"/>
          </a:xfrm>
          <a:custGeom>
            <a:avLst/>
            <a:gdLst>
              <a:gd name="textAreaLeft" fmla="*/ 0 w 1835640"/>
              <a:gd name="textAreaRight" fmla="*/ 1838520 w 1835640"/>
              <a:gd name="textAreaTop" fmla="*/ 0 h 1610640"/>
              <a:gd name="textAreaBottom" fmla="*/ 1613520 h 161064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0" name="Полілінія 5"/>
          <p:cNvSpPr/>
          <p:nvPr/>
        </p:nvSpPr>
        <p:spPr>
          <a:xfrm>
            <a:off x="1449720" y="5304240"/>
            <a:ext cx="511920" cy="448920"/>
          </a:xfrm>
          <a:custGeom>
            <a:avLst/>
            <a:gdLst>
              <a:gd name="textAreaLeft" fmla="*/ 0 w 511920"/>
              <a:gd name="textAreaRight" fmla="*/ 514800 w 511920"/>
              <a:gd name="textAreaTop" fmla="*/ 0 h 448920"/>
              <a:gd name="textAreaBottom" fmla="*/ 451800 h 44892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1" name="Полілінія 5"/>
          <p:cNvSpPr/>
          <p:nvPr/>
        </p:nvSpPr>
        <p:spPr>
          <a:xfrm>
            <a:off x="11007720" y="354600"/>
            <a:ext cx="511920" cy="448920"/>
          </a:xfrm>
          <a:custGeom>
            <a:avLst/>
            <a:gdLst>
              <a:gd name="textAreaLeft" fmla="*/ 0 w 511920"/>
              <a:gd name="textAreaRight" fmla="*/ 514800 w 511920"/>
              <a:gd name="textAreaTop" fmla="*/ 0 h 448920"/>
              <a:gd name="textAreaBottom" fmla="*/ 451800 h 44892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3712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31640" y="1008000"/>
            <a:ext cx="1133676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32000" y="1515960"/>
            <a:ext cx="546912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400" b="1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2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32000" y="2023560"/>
            <a:ext cx="5469120" cy="416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body"/>
          </p:nvPr>
        </p:nvSpPr>
        <p:spPr>
          <a:xfrm>
            <a:off x="6300000" y="1516320"/>
            <a:ext cx="5469120" cy="35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2400" b="1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2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body"/>
          </p:nvPr>
        </p:nvSpPr>
        <p:spPr>
          <a:xfrm>
            <a:off x="6300000" y="2020320"/>
            <a:ext cx="5469120" cy="416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8" name="PlaceHolder 7"/>
          <p:cNvSpPr>
            <a:spLocks noGrp="1"/>
          </p:cNvSpPr>
          <p:nvPr>
            <p:ph type="ftr" idx="3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8"/>
          <p:cNvSpPr>
            <a:spLocks noGrp="1"/>
          </p:cNvSpPr>
          <p:nvPr>
            <p:ph type="sldNum" idx="4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Велике фото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31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32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33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3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1768400" cy="618840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5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6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title"/>
          </p:nvPr>
        </p:nvSpPr>
        <p:spPr>
          <a:xfrm>
            <a:off x="420840" y="5066280"/>
            <a:ext cx="4456800" cy="536400"/>
          </a:xfrm>
          <a:prstGeom prst="rect">
            <a:avLst/>
          </a:prstGeom>
          <a:gradFill rotWithShape="0">
            <a:gsLst>
              <a:gs pos="0">
                <a:srgbClr val="404040"/>
              </a:gs>
              <a:gs pos="100000">
                <a:srgbClr val="0D0D0D"/>
              </a:gs>
            </a:gsLst>
            <a:lin ang="10800000"/>
          </a:gradFill>
          <a:ln w="0">
            <a:solidFill>
              <a:schemeClr val="lt1">
                <a:lumMod val="50000"/>
              </a:schemeClr>
            </a:solidFill>
          </a:ln>
        </p:spPr>
        <p:txBody>
          <a:bodyPr lIns="180000" tIns="108000" rIns="180000" bIns="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Введіть підпис.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Лише заголовок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39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40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41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24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31640" y="1008000"/>
            <a:ext cx="1133676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sldNum" idx="7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 idx="8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Заголовок і об’єкт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47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48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49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524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31640" y="1008000"/>
            <a:ext cx="1133676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32000" y="1512000"/>
            <a:ext cx="1132524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ftr" idx="9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sldNum" idx="10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Два елементи вмісту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6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7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8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3712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31640" y="1008000"/>
            <a:ext cx="1133676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32000" y="1512000"/>
            <a:ext cx="5469120" cy="46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300000" y="1511280"/>
            <a:ext cx="5469120" cy="467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ftr" idx="11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sldNum" idx="12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 подяки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кутник 6" hidden="1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66" name="Прямокутник: заокруглені кути 24" hidden="1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67" name="Прямокутник 8" hidden="1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68" name="Прямокутник 14" hidden="1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69" name="Прямокутник 12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70" name="Прямокутник 13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7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0652400" cy="68551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tIns="2160000" rIns="90000" bIns="45000" anchor="t">
            <a:noAutofit/>
          </a:bodyPr>
          <a:lstStyle/>
          <a:p>
            <a:pPr marL="228600"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200" b="0" i="1" u="none" strike="noStrike">
                <a:solidFill>
                  <a:schemeClr val="dk1"/>
                </a:solidFill>
                <a:effectLst/>
                <a:uFillTx/>
                <a:latin typeface="Times New Roman"/>
              </a:rPr>
              <a:t>Вставте або перетягніть фотографію.</a:t>
            </a:r>
            <a:endParaRPr lang="uk-UA" sz="1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title"/>
          </p:nvPr>
        </p:nvSpPr>
        <p:spPr>
          <a:xfrm>
            <a:off x="7425360" y="2834640"/>
            <a:ext cx="4456800" cy="2717640"/>
          </a:xfrm>
          <a:prstGeom prst="rect">
            <a:avLst/>
          </a:prstGeom>
          <a:gradFill rotWithShape="0">
            <a:gsLst>
              <a:gs pos="0">
                <a:srgbClr val="404040"/>
              </a:gs>
              <a:gs pos="100000">
                <a:srgbClr val="0D0D0D"/>
              </a:gs>
            </a:gsLst>
            <a:lin ang="10800000"/>
          </a:gradFill>
          <a:ln w="0">
            <a:solidFill>
              <a:schemeClr val="lt1">
                <a:lumMod val="50000"/>
              </a:schemeClr>
            </a:solidFill>
          </a:ln>
        </p:spPr>
        <p:txBody>
          <a:bodyPr lIns="180000" tIns="288000" rIns="180000" bIns="180000" anchor="t">
            <a:noAutofit/>
          </a:bodyPr>
          <a:lstStyle/>
          <a:p>
            <a:pPr indent="0" defTabSz="914400">
              <a:lnSpc>
                <a:spcPts val="4000"/>
              </a:lnSpc>
              <a:buNone/>
              <a:tabLst>
                <a:tab pos="0" algn="l"/>
              </a:tabLst>
            </a:pPr>
            <a:r>
              <a:rPr lang="uk-UA" sz="5000" b="1" u="none" strike="noStrike" spc="-300">
                <a:solidFill>
                  <a:schemeClr val="lt1">
                    <a:lumMod val="95000"/>
                  </a:schemeClr>
                </a:solidFill>
                <a:effectLst/>
                <a:uFillTx/>
                <a:latin typeface="Corbel"/>
              </a:rPr>
              <a:t>Дякуємо!</a:t>
            </a:r>
            <a:endParaRPr lang="uk-UA" sz="5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8034840" y="3859200"/>
            <a:ext cx="351864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Повне ім’я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034840" y="4220280"/>
            <a:ext cx="351864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Номер телефону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034840" y="4581360"/>
            <a:ext cx="351864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28600" indent="0" defTabSz="914400">
              <a:lnSpc>
                <a:spcPct val="7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Адреса електронної пошти або ім’я користувача соціальної мережі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8034840" y="4942440"/>
            <a:ext cx="351864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Веб-сайт компанії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товпець 5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78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79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80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32000" y="432000"/>
            <a:ext cx="11337120" cy="429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orbel"/>
              </a:rPr>
              <a:t>Клацніть, щоб змінити заголовок сторінки.</a:t>
            </a:r>
            <a:endParaRPr lang="uk-UA" sz="32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31640" y="1008000"/>
            <a:ext cx="11336760" cy="357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Підзаголовок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2000" y="1512000"/>
            <a:ext cx="215712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2726280" y="1512000"/>
            <a:ext cx="215784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5021280" y="1512000"/>
            <a:ext cx="215784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7316280" y="1507680"/>
            <a:ext cx="2157840" cy="4676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9611280" y="1507680"/>
            <a:ext cx="2157840" cy="468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66760" indent="-26676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uk-UA" sz="18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Зразок тексту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542880" lvl="1" indent="-27612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6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Другий рівень</a:t>
            </a:r>
            <a:endParaRPr lang="uk-UA" sz="16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809640" lvl="2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Третій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076400" lvl="3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Четвертий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  <a:p>
            <a:pPr marL="1343160" lvl="4" indent="-266760" defTabSz="914400">
              <a:lnSpc>
                <a:spcPct val="90000"/>
              </a:lnSpc>
              <a:spcBef>
                <a:spcPts val="499"/>
              </a:spcBef>
              <a:buClr>
                <a:srgbClr val="404040"/>
              </a:buClr>
              <a:buFont typeface="Arial"/>
              <a:buChar char="•"/>
            </a:pPr>
            <a:r>
              <a:rPr lang="uk-UA" sz="14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П’ятий рівень</a:t>
            </a:r>
            <a:endParaRPr lang="uk-UA" sz="14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88" name="PlaceHolder 8"/>
          <p:cNvSpPr>
            <a:spLocks noGrp="1"/>
          </p:cNvSpPr>
          <p:nvPr>
            <p:ph type="ftr" idx="13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9" name="PlaceHolder 9"/>
          <p:cNvSpPr>
            <a:spLocks noGrp="1"/>
          </p:cNvSpPr>
          <p:nvPr>
            <p:ph type="sldNum" idx="14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кутник 6"/>
          <p:cNvSpPr/>
          <p:nvPr/>
        </p:nvSpPr>
        <p:spPr>
          <a:xfrm>
            <a:off x="11793600" y="0"/>
            <a:ext cx="34992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91" name="Прямокутник: заокруглені кути 24"/>
          <p:cNvSpPr/>
          <p:nvPr/>
        </p:nvSpPr>
        <p:spPr>
          <a:xfrm>
            <a:off x="11844720" y="6249960"/>
            <a:ext cx="227520" cy="457560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92" name="Прямокутник 8"/>
          <p:cNvSpPr/>
          <p:nvPr/>
        </p:nvSpPr>
        <p:spPr>
          <a:xfrm rot="5400000">
            <a:off x="8742960" y="3403440"/>
            <a:ext cx="6855120" cy="42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93" name="Прямокутник 14"/>
          <p:cNvSpPr/>
          <p:nvPr/>
        </p:nvSpPr>
        <p:spPr>
          <a:xfrm rot="5400000">
            <a:off x="8697240" y="3403440"/>
            <a:ext cx="6855120" cy="42840"/>
          </a:xfrm>
          <a:prstGeom prst="rect">
            <a:avLst/>
          </a:prstGeom>
          <a:gradFill rotWithShape="0">
            <a:gsLst>
              <a:gs pos="0">
                <a:srgbClr val="F2F2F2">
                  <a:alpha val="0"/>
                </a:srgbClr>
              </a:gs>
              <a:gs pos="100000">
                <a:srgbClr val="A6A6A6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720" rIns="90000" bIns="72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uk-UA" sz="1800" b="0" u="none" strike="noStrike">
              <a:solidFill>
                <a:schemeClr val="lt1"/>
              </a:solidFill>
              <a:effectLst/>
              <a:uFillTx/>
              <a:latin typeface="Calibri Light"/>
            </a:endParaRPr>
          </a:p>
        </p:txBody>
      </p:sp>
      <p:sp>
        <p:nvSpPr>
          <p:cNvPr id="94" name="PlaceHolder 1"/>
          <p:cNvSpPr>
            <a:spLocks noGrp="1"/>
          </p:cNvSpPr>
          <p:nvPr>
            <p:ph type="ftr" idx="15"/>
          </p:nvPr>
        </p:nvSpPr>
        <p:spPr>
          <a:xfrm>
            <a:off x="432000" y="6361560"/>
            <a:ext cx="5482080" cy="198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uk-UA" sz="1200" b="0" u="none" strike="noStrike">
                <a:solidFill>
                  <a:schemeClr val="dk1">
                    <a:lumMod val="75000"/>
                    <a:lumOff val="25000"/>
                  </a:schemeClr>
                </a:solidFill>
                <a:effectLst/>
                <a:uFillTx/>
                <a:latin typeface="Calibri Light"/>
              </a:rPr>
              <a:t> </a:t>
            </a:r>
            <a:endParaRPr lang="uk-UA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ldNum" idx="16"/>
          </p:nvPr>
        </p:nvSpPr>
        <p:spPr>
          <a:xfrm>
            <a:off x="11727720" y="6277320"/>
            <a:ext cx="461520" cy="397440"/>
          </a:xfrm>
          <a:prstGeom prst="rect">
            <a:avLst/>
          </a:prstGeom>
          <a:gradFill rotWithShape="0">
            <a:gsLst>
              <a:gs pos="20000">
                <a:srgbClr val="404040"/>
              </a:gs>
              <a:gs pos="82000">
                <a:srgbClr val="000000"/>
              </a:gs>
            </a:gsLst>
            <a:lin ang="3000000"/>
          </a:gradFill>
          <a:ln w="6480">
            <a:solidFill>
              <a:schemeClr val="accent1"/>
            </a:solidFill>
            <a:round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Місце для зображення 6"/>
          <p:cNvSpPr/>
          <p:nvPr/>
        </p:nvSpPr>
        <p:spPr>
          <a:xfrm>
            <a:off x="194400" y="0"/>
            <a:ext cx="10283040" cy="6855120"/>
          </a:xfrm>
          <a:custGeom>
            <a:avLst/>
            <a:gdLst>
              <a:gd name="textAreaLeft" fmla="*/ 0 w 10283040"/>
              <a:gd name="textAreaRight" fmla="*/ 10285920 w 10283040"/>
              <a:gd name="textAreaTop" fmla="*/ 0 h 6855120"/>
              <a:gd name="textAreaBottom" fmla="*/ 6858000 h 6855120"/>
              <a:gd name="GluePoint1X" fmla="*/ 8526285 w 10655455"/>
              <a:gd name="GluePoint1Y" fmla="*/ 6283111 h 6858000"/>
              <a:gd name="GluePoint2X" fmla="*/ 10157124 w 10655455"/>
              <a:gd name="GluePoint2Y" fmla="*/ 6283111 h 6858000"/>
              <a:gd name="GluePoint3X" fmla="*/ 10407209 w 10655455"/>
              <a:gd name="GluePoint3Y" fmla="*/ 6430504 h 6858000"/>
              <a:gd name="GluePoint4X" fmla="*/ 10606716 w 10655455"/>
              <a:gd name="GluePoint4Y" fmla="*/ 6774068 h 6858000"/>
              <a:gd name="GluePoint5X" fmla="*/ 10655455 w 10655455"/>
              <a:gd name="GluePoint5Y" fmla="*/ 6858000 h 6858000"/>
              <a:gd name="GluePoint6X" fmla="*/ 8025501 w 10655455"/>
              <a:gd name="GluePoint6Y" fmla="*/ 6858000 h 6858000"/>
              <a:gd name="GluePoint7X" fmla="*/ 8129453 w 10655455"/>
              <a:gd name="GluePoint7Y" fmla="*/ 6678214 h 6858000"/>
              <a:gd name="GluePoint8X" fmla="*/ 8272677 w 10655455"/>
              <a:gd name="GluePoint8Y" fmla="*/ 6430504 h 6858000"/>
              <a:gd name="GluePoint9X" fmla="*/ 8526285 w 10655455"/>
              <a:gd name="GluePoint9Y" fmla="*/ 6283111 h 6858000"/>
              <a:gd name="GluePoint10X" fmla="*/ 8508611 w 10655455"/>
              <a:gd name="GluePoint10Y" fmla="*/ 4776272 h 6858000"/>
              <a:gd name="GluePoint11X" fmla="*/ 9153763 w 10655455"/>
              <a:gd name="GluePoint11Y" fmla="*/ 4776272 h 6858000"/>
              <a:gd name="GluePoint12X" fmla="*/ 9252696 w 10655455"/>
              <a:gd name="GluePoint12Y" fmla="*/ 4834580 h 6858000"/>
              <a:gd name="GluePoint13X" fmla="*/ 9575969 w 10655455"/>
              <a:gd name="GluePoint13Y" fmla="*/ 5391278 h 6858000"/>
              <a:gd name="GluePoint14X" fmla="*/ 9575969 w 10655455"/>
              <a:gd name="GluePoint14Y" fmla="*/ 5505116 h 6858000"/>
              <a:gd name="GluePoint15X" fmla="*/ 9252696 w 10655455"/>
              <a:gd name="GluePoint15Y" fmla="*/ 6061815 h 6858000"/>
              <a:gd name="GluePoint16X" fmla="*/ 9153763 w 10655455"/>
              <a:gd name="GluePoint16Y" fmla="*/ 6120122 h 6858000"/>
              <a:gd name="GluePoint17X" fmla="*/ 8508611 w 10655455"/>
              <a:gd name="GluePoint17Y" fmla="*/ 6120122 h 6858000"/>
              <a:gd name="GluePoint18X" fmla="*/ 8408284 w 10655455"/>
              <a:gd name="GluePoint18Y" fmla="*/ 6061815 h 6858000"/>
              <a:gd name="GluePoint19X" fmla="*/ 8086404 w 10655455"/>
              <a:gd name="GluePoint19Y" fmla="*/ 5505116 h 6858000"/>
              <a:gd name="GluePoint20X" fmla="*/ 8086404 w 10655455"/>
              <a:gd name="GluePoint20Y" fmla="*/ 5391278 h 6858000"/>
              <a:gd name="GluePoint21X" fmla="*/ 8408284 w 10655455"/>
              <a:gd name="GluePoint21Y" fmla="*/ 4834580 h 6858000"/>
              <a:gd name="GluePoint22X" fmla="*/ 8508611 w 10655455"/>
              <a:gd name="GluePoint22Y" fmla="*/ 4776272 h 6858000"/>
              <a:gd name="GluePoint23X" fmla="*/ 8438383 w 10655455"/>
              <a:gd name="GluePoint23Y" fmla="*/ 4182594 h 6858000"/>
              <a:gd name="GluePoint24X" fmla="*/ 8671249 w 10655455"/>
              <a:gd name="GluePoint24Y" fmla="*/ 4182594 h 6858000"/>
              <a:gd name="GluePoint25X" fmla="*/ 8706958 w 10655455"/>
              <a:gd name="GluePoint25Y" fmla="*/ 4203640 h 6858000"/>
              <a:gd name="GluePoint26X" fmla="*/ 8823642 w 10655455"/>
              <a:gd name="GluePoint26Y" fmla="*/ 4404579 h 6858000"/>
              <a:gd name="GluePoint27X" fmla="*/ 8823642 w 10655455"/>
              <a:gd name="GluePoint27Y" fmla="*/ 4445668 h 6858000"/>
              <a:gd name="GluePoint28X" fmla="*/ 8706958 w 10655455"/>
              <a:gd name="GluePoint28Y" fmla="*/ 4646606 h 6858000"/>
              <a:gd name="GluePoint29X" fmla="*/ 8671249 w 10655455"/>
              <a:gd name="GluePoint29Y" fmla="*/ 4667652 h 6858000"/>
              <a:gd name="GluePoint30X" fmla="*/ 8438383 w 10655455"/>
              <a:gd name="GluePoint30Y" fmla="*/ 4667652 h 6858000"/>
              <a:gd name="GluePoint31X" fmla="*/ 8402170 w 10655455"/>
              <a:gd name="GluePoint31Y" fmla="*/ 4646606 h 6858000"/>
              <a:gd name="GluePoint32X" fmla="*/ 8285989 w 10655455"/>
              <a:gd name="GluePoint32Y" fmla="*/ 4445668 h 6858000"/>
              <a:gd name="GluePoint33X" fmla="*/ 8285989 w 10655455"/>
              <a:gd name="GluePoint33Y" fmla="*/ 4404579 h 6858000"/>
              <a:gd name="GluePoint34X" fmla="*/ 8402170 w 10655455"/>
              <a:gd name="GluePoint34Y" fmla="*/ 4203640 h 6858000"/>
              <a:gd name="GluePoint35X" fmla="*/ 8438383 w 10655455"/>
              <a:gd name="GluePoint35Y" fmla="*/ 4182594 h 6858000"/>
              <a:gd name="GluePoint36X" fmla="*/ 7678681 w 10655455"/>
              <a:gd name="GluePoint36Y" fmla="*/ 3459104 h 6858000"/>
              <a:gd name="GluePoint37X" fmla="*/ 8119685 w 10655455"/>
              <a:gd name="GluePoint37Y" fmla="*/ 3459104 h 6858000"/>
              <a:gd name="GluePoint38X" fmla="*/ 8187313 w 10655455"/>
              <a:gd name="GluePoint38Y" fmla="*/ 3498961 h 6858000"/>
              <a:gd name="GluePoint39X" fmla="*/ 8408292 w 10655455"/>
              <a:gd name="GluePoint39Y" fmla="*/ 3879501 h 6858000"/>
              <a:gd name="GluePoint40X" fmla="*/ 8408292 w 10655455"/>
              <a:gd name="GluePoint40Y" fmla="*/ 3957318 h 6858000"/>
              <a:gd name="GluePoint41X" fmla="*/ 8187313 w 10655455"/>
              <a:gd name="GluePoint41Y" fmla="*/ 4337857 h 6858000"/>
              <a:gd name="GluePoint42X" fmla="*/ 8119685 w 10655455"/>
              <a:gd name="GluePoint42Y" fmla="*/ 4377714 h 6858000"/>
              <a:gd name="GluePoint43X" fmla="*/ 7678681 w 10655455"/>
              <a:gd name="GluePoint43Y" fmla="*/ 4377714 h 6858000"/>
              <a:gd name="GluePoint44X" fmla="*/ 7610101 w 10655455"/>
              <a:gd name="GluePoint44Y" fmla="*/ 4337857 h 6858000"/>
              <a:gd name="GluePoint45X" fmla="*/ 7390076 w 10655455"/>
              <a:gd name="GluePoint45Y" fmla="*/ 3957318 h 6858000"/>
              <a:gd name="GluePoint46X" fmla="*/ 7390076 w 10655455"/>
              <a:gd name="GluePoint46Y" fmla="*/ 3879501 h 6858000"/>
              <a:gd name="GluePoint47X" fmla="*/ 7610101 w 10655455"/>
              <a:gd name="GluePoint47Y" fmla="*/ 3498961 h 6858000"/>
              <a:gd name="GluePoint48X" fmla="*/ 7678681 w 10655455"/>
              <a:gd name="GluePoint48Y" fmla="*/ 3459104 h 6858000"/>
              <a:gd name="GluePoint49X" fmla="*/ 9108816 w 10655455"/>
              <a:gd name="GluePoint49Y" fmla="*/ 2082751 h 6858000"/>
              <a:gd name="GluePoint50X" fmla="*/ 9876937 w 10655455"/>
              <a:gd name="GluePoint50Y" fmla="*/ 2082751 h 6858000"/>
              <a:gd name="GluePoint51X" fmla="*/ 9994727 w 10655455"/>
              <a:gd name="GluePoint51Y" fmla="*/ 2152172 h 6858000"/>
              <a:gd name="GluePoint52X" fmla="*/ 10379617 w 10655455"/>
              <a:gd name="GluePoint52Y" fmla="*/ 2814978 h 6858000"/>
              <a:gd name="GluePoint53X" fmla="*/ 10379617 w 10655455"/>
              <a:gd name="GluePoint53Y" fmla="*/ 2950515 h 6858000"/>
              <a:gd name="GluePoint54X" fmla="*/ 9994727 w 10655455"/>
              <a:gd name="GluePoint54Y" fmla="*/ 3613321 h 6858000"/>
              <a:gd name="GluePoint55X" fmla="*/ 9876937 w 10655455"/>
              <a:gd name="GluePoint55Y" fmla="*/ 3682742 h 6858000"/>
              <a:gd name="GluePoint56X" fmla="*/ 9108816 w 10655455"/>
              <a:gd name="GluePoint56Y" fmla="*/ 3682742 h 6858000"/>
              <a:gd name="GluePoint57X" fmla="*/ 8989367 w 10655455"/>
              <a:gd name="GluePoint57Y" fmla="*/ 3613321 h 6858000"/>
              <a:gd name="GluePoint58X" fmla="*/ 8606137 w 10655455"/>
              <a:gd name="GluePoint58Y" fmla="*/ 2950515 h 6858000"/>
              <a:gd name="GluePoint59X" fmla="*/ 8606137 w 10655455"/>
              <a:gd name="GluePoint59Y" fmla="*/ 2814978 h 6858000"/>
              <a:gd name="GluePoint60X" fmla="*/ 8989367 w 10655455"/>
              <a:gd name="GluePoint60Y" fmla="*/ 2152172 h 6858000"/>
              <a:gd name="GluePoint61X" fmla="*/ 9108816 w 10655455"/>
              <a:gd name="GluePoint61Y" fmla="*/ 2082751 h 6858000"/>
              <a:gd name="GluePoint62X" fmla="*/ 1321854 w 10655455"/>
              <a:gd name="GluePoint62Y" fmla="*/ 2071857 h 6858000"/>
              <a:gd name="GluePoint63X" fmla="*/ 5365317 w 10655455"/>
              <a:gd name="GluePoint63Y" fmla="*/ 2071857 h 6858000"/>
              <a:gd name="GluePoint64X" fmla="*/ 5985373 w 10655455"/>
              <a:gd name="GluePoint64Y" fmla="*/ 2437296 h 6858000"/>
              <a:gd name="GluePoint65X" fmla="*/ 8011470 w 10655455"/>
              <a:gd name="GluePoint65Y" fmla="*/ 5926372 h 6858000"/>
              <a:gd name="GluePoint66X" fmla="*/ 8011470 w 10655455"/>
              <a:gd name="GluePoint66Y" fmla="*/ 6639850 h 6858000"/>
              <a:gd name="GluePoint67X" fmla="*/ 7904625 w 10655455"/>
              <a:gd name="GluePoint67Y" fmla="*/ 6823844 h 6858000"/>
              <a:gd name="GluePoint68X" fmla="*/ 7884791 w 10655455"/>
              <a:gd name="GluePoint68Y" fmla="*/ 6858000 h 6858000"/>
              <a:gd name="GluePoint69X" fmla="*/ 0 w 10655455"/>
              <a:gd name="GluePoint69Y" fmla="*/ 6858000 h 6858000"/>
              <a:gd name="GluePoint70X" fmla="*/ 0 w 10655455"/>
              <a:gd name="GluePoint70Y" fmla="*/ 3635967 h 6858000"/>
              <a:gd name="GluePoint71X" fmla="*/ 27177 w 10655455"/>
              <a:gd name="GluePoint71Y" fmla="*/ 3588964 h 6858000"/>
              <a:gd name="GluePoint72X" fmla="*/ 693065 w 10655455"/>
              <a:gd name="GluePoint72Y" fmla="*/ 2437296 h 6858000"/>
              <a:gd name="GluePoint73X" fmla="*/ 1321854 w 10655455"/>
              <a:gd name="GluePoint73Y" fmla="*/ 2071857 h 6858000"/>
              <a:gd name="GluePoint74X" fmla="*/ 6786399 w 10655455"/>
              <a:gd name="GluePoint74Y" fmla="*/ 753840 h 6858000"/>
              <a:gd name="GluePoint75X" fmla="*/ 8025968 w 10655455"/>
              <a:gd name="GluePoint75Y" fmla="*/ 753840 h 6858000"/>
              <a:gd name="GluePoint76X" fmla="*/ 8216053 w 10655455"/>
              <a:gd name="GluePoint76Y" fmla="*/ 865869 h 6858000"/>
              <a:gd name="GluePoint77X" fmla="*/ 8837177 w 10655455"/>
              <a:gd name="GluePoint77Y" fmla="*/ 1935484 h 6858000"/>
              <a:gd name="GluePoint78X" fmla="*/ 8837177 w 10655455"/>
              <a:gd name="GluePoint78Y" fmla="*/ 2154207 h 6858000"/>
              <a:gd name="GluePoint79X" fmla="*/ 8216053 w 10655455"/>
              <a:gd name="GluePoint79Y" fmla="*/ 3223823 h 6858000"/>
              <a:gd name="GluePoint80X" fmla="*/ 8025968 w 10655455"/>
              <a:gd name="GluePoint80Y" fmla="*/ 3335852 h 6858000"/>
              <a:gd name="GluePoint81X" fmla="*/ 6786399 w 10655455"/>
              <a:gd name="GluePoint81Y" fmla="*/ 3335852 h 6858000"/>
              <a:gd name="GluePoint82X" fmla="*/ 6593637 w 10655455"/>
              <a:gd name="GluePoint82Y" fmla="*/ 3223823 h 6858000"/>
              <a:gd name="GluePoint83X" fmla="*/ 5975192 w 10655455"/>
              <a:gd name="GluePoint83Y" fmla="*/ 2154207 h 6858000"/>
              <a:gd name="GluePoint84X" fmla="*/ 5975192 w 10655455"/>
              <a:gd name="GluePoint84Y" fmla="*/ 1935484 h 6858000"/>
              <a:gd name="GluePoint85X" fmla="*/ 6593637 w 10655455"/>
              <a:gd name="GluePoint85Y" fmla="*/ 865869 h 6858000"/>
              <a:gd name="GluePoint86X" fmla="*/ 6786399 w 10655455"/>
              <a:gd name="GluePoint86Y" fmla="*/ 753840 h 6858000"/>
              <a:gd name="GluePoint87X" fmla="*/ 0 w 10655455"/>
              <a:gd name="GluePoint87Y" fmla="*/ 0 h 6858000"/>
              <a:gd name="GluePoint88X" fmla="*/ 6966294 w 10655455"/>
              <a:gd name="GluePoint88Y" fmla="*/ 0 h 6858000"/>
              <a:gd name="GluePoint89X" fmla="*/ 6852387 w 10655455"/>
              <a:gd name="GluePoint89Y" fmla="*/ 196155 h 6858000"/>
              <a:gd name="GluePoint90X" fmla="*/ 6043321 w 10655455"/>
              <a:gd name="GluePoint90Y" fmla="*/ 1589421 h 6858000"/>
              <a:gd name="GluePoint91X" fmla="*/ 5423265 w 10655455"/>
              <a:gd name="GluePoint91Y" fmla="*/ 1954861 h 6858000"/>
              <a:gd name="GluePoint92X" fmla="*/ 1379802 w 10655455"/>
              <a:gd name="GluePoint92Y" fmla="*/ 1954861 h 6858000"/>
              <a:gd name="GluePoint93X" fmla="*/ 751013 w 10655455"/>
              <a:gd name="GluePoint93Y" fmla="*/ 1589421 h 6858000"/>
              <a:gd name="GluePoint94X" fmla="*/ 1951 w 10655455"/>
              <a:gd name="GluePoint94Y" fmla="*/ 293901 h 6858000"/>
              <a:gd name="GluePoint95X" fmla="*/ 0 w 10655455"/>
              <a:gd name="GluePoint95Y" fmla="*/ 290527 h 6858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  <a:cxn ang="0">
                <a:pos x="GluePoint45X" y="GluePoint45Y"/>
              </a:cxn>
              <a:cxn ang="0">
                <a:pos x="GluePoint46X" y="GluePoint46Y"/>
              </a:cxn>
              <a:cxn ang="0">
                <a:pos x="GluePoint47X" y="GluePoint47Y"/>
              </a:cxn>
              <a:cxn ang="0">
                <a:pos x="GluePoint48X" y="GluePoint48Y"/>
              </a:cxn>
              <a:cxn ang="0">
                <a:pos x="GluePoint49X" y="GluePoint49Y"/>
              </a:cxn>
              <a:cxn ang="0">
                <a:pos x="GluePoint50X" y="GluePoint50Y"/>
              </a:cxn>
              <a:cxn ang="0">
                <a:pos x="GluePoint51X" y="GluePoint51Y"/>
              </a:cxn>
              <a:cxn ang="0">
                <a:pos x="GluePoint52X" y="GluePoint52Y"/>
              </a:cxn>
              <a:cxn ang="0">
                <a:pos x="GluePoint53X" y="GluePoint53Y"/>
              </a:cxn>
              <a:cxn ang="0">
                <a:pos x="GluePoint54X" y="GluePoint54Y"/>
              </a:cxn>
              <a:cxn ang="0">
                <a:pos x="GluePoint55X" y="GluePoint55Y"/>
              </a:cxn>
              <a:cxn ang="0">
                <a:pos x="GluePoint56X" y="GluePoint56Y"/>
              </a:cxn>
              <a:cxn ang="0">
                <a:pos x="GluePoint57X" y="GluePoint57Y"/>
              </a:cxn>
              <a:cxn ang="0">
                <a:pos x="GluePoint58X" y="GluePoint58Y"/>
              </a:cxn>
              <a:cxn ang="0">
                <a:pos x="GluePoint59X" y="GluePoint59Y"/>
              </a:cxn>
              <a:cxn ang="0">
                <a:pos x="GluePoint60X" y="GluePoint60Y"/>
              </a:cxn>
              <a:cxn ang="0">
                <a:pos x="GluePoint61X" y="GluePoint61Y"/>
              </a:cxn>
              <a:cxn ang="0">
                <a:pos x="GluePoint62X" y="GluePoint62Y"/>
              </a:cxn>
              <a:cxn ang="0">
                <a:pos x="GluePoint63X" y="GluePoint63Y"/>
              </a:cxn>
              <a:cxn ang="0">
                <a:pos x="GluePoint64X" y="GluePoint64Y"/>
              </a:cxn>
              <a:cxn ang="0">
                <a:pos x="GluePoint65X" y="GluePoint65Y"/>
              </a:cxn>
              <a:cxn ang="0">
                <a:pos x="GluePoint66X" y="GluePoint66Y"/>
              </a:cxn>
              <a:cxn ang="0">
                <a:pos x="GluePoint67X" y="GluePoint67Y"/>
              </a:cxn>
              <a:cxn ang="0">
                <a:pos x="GluePoint68X" y="GluePoint68Y"/>
              </a:cxn>
              <a:cxn ang="0">
                <a:pos x="GluePoint69X" y="GluePoint69Y"/>
              </a:cxn>
              <a:cxn ang="0">
                <a:pos x="GluePoint70X" y="GluePoint70Y"/>
              </a:cxn>
              <a:cxn ang="0">
                <a:pos x="GluePoint71X" y="GluePoint71Y"/>
              </a:cxn>
              <a:cxn ang="0">
                <a:pos x="GluePoint72X" y="GluePoint72Y"/>
              </a:cxn>
              <a:cxn ang="0">
                <a:pos x="GluePoint73X" y="GluePoint73Y"/>
              </a:cxn>
              <a:cxn ang="0">
                <a:pos x="GluePoint74X" y="GluePoint74Y"/>
              </a:cxn>
              <a:cxn ang="0">
                <a:pos x="GluePoint75X" y="GluePoint75Y"/>
              </a:cxn>
              <a:cxn ang="0">
                <a:pos x="GluePoint76X" y="GluePoint76Y"/>
              </a:cxn>
              <a:cxn ang="0">
                <a:pos x="GluePoint77X" y="GluePoint77Y"/>
              </a:cxn>
              <a:cxn ang="0">
                <a:pos x="GluePoint78X" y="GluePoint78Y"/>
              </a:cxn>
              <a:cxn ang="0">
                <a:pos x="GluePoint79X" y="GluePoint79Y"/>
              </a:cxn>
              <a:cxn ang="0">
                <a:pos x="GluePoint80X" y="GluePoint80Y"/>
              </a:cxn>
              <a:cxn ang="0">
                <a:pos x="GluePoint81X" y="GluePoint81Y"/>
              </a:cxn>
              <a:cxn ang="0">
                <a:pos x="GluePoint82X" y="GluePoint82Y"/>
              </a:cxn>
              <a:cxn ang="0">
                <a:pos x="GluePoint83X" y="GluePoint83Y"/>
              </a:cxn>
              <a:cxn ang="0">
                <a:pos x="GluePoint84X" y="GluePoint84Y"/>
              </a:cxn>
              <a:cxn ang="0">
                <a:pos x="GluePoint85X" y="GluePoint85Y"/>
              </a:cxn>
              <a:cxn ang="0">
                <a:pos x="GluePoint86X" y="GluePoint86Y"/>
              </a:cxn>
              <a:cxn ang="0">
                <a:pos x="GluePoint87X" y="GluePoint87Y"/>
              </a:cxn>
              <a:cxn ang="0">
                <a:pos x="GluePoint88X" y="GluePoint88Y"/>
              </a:cxn>
              <a:cxn ang="0">
                <a:pos x="GluePoint89X" y="GluePoint89Y"/>
              </a:cxn>
              <a:cxn ang="0">
                <a:pos x="GluePoint90X" y="GluePoint90Y"/>
              </a:cxn>
              <a:cxn ang="0">
                <a:pos x="GluePoint91X" y="GluePoint91Y"/>
              </a:cxn>
              <a:cxn ang="0">
                <a:pos x="GluePoint92X" y="GluePoint92Y"/>
              </a:cxn>
              <a:cxn ang="0">
                <a:pos x="GluePoint93X" y="GluePoint93Y"/>
              </a:cxn>
              <a:cxn ang="0">
                <a:pos x="GluePoint94X" y="GluePoint94Y"/>
              </a:cxn>
              <a:cxn ang="0">
                <a:pos x="GluePoint95X" y="GluePoint95Y"/>
              </a:cxn>
            </a:cxnLst>
            <a:rect l="textAreaLeft" t="textAreaTop" r="textAreaRight" b="textAreaBottom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324360" y="3580920"/>
            <a:ext cx="7780680" cy="3134520"/>
          </a:xfrm>
          <a:prstGeom prst="rect">
            <a:avLst/>
          </a:prstGeom>
          <a:gradFill rotWithShape="0">
            <a:gsLst>
              <a:gs pos="0">
                <a:srgbClr val="404040"/>
              </a:gs>
              <a:gs pos="100000">
                <a:srgbClr val="0D0D0D"/>
              </a:gs>
            </a:gsLst>
            <a:lin ang="10800000"/>
          </a:gradFill>
          <a:ln w="0">
            <a:solidFill>
              <a:schemeClr val="lt1">
                <a:lumMod val="50000"/>
              </a:schemeClr>
            </a:solidFill>
          </a:ln>
        </p:spPr>
        <p:txBody>
          <a:bodyPr lIns="180000" tIns="288000" rIns="180000" bIns="180000" anchor="t">
            <a:noAutofit/>
          </a:bodyPr>
          <a:lstStyle/>
          <a:p>
            <a:pPr indent="0" defTabSz="914400">
              <a:lnSpc>
                <a:spcPts val="4000"/>
              </a:lnSpc>
              <a:buNone/>
              <a:tabLst>
                <a:tab pos="0" algn="l"/>
              </a:tabLst>
            </a:pPr>
            <a:r>
              <a:rPr lang="uk-UA" sz="4000" b="1" u="none" strike="noStrike" spc="99">
                <a:solidFill>
                  <a:schemeClr val="lt1">
                    <a:lumMod val="95000"/>
                  </a:schemeClr>
                </a:solidFill>
                <a:effectLst/>
                <a:uFillTx/>
                <a:latin typeface="Corbel"/>
              </a:rPr>
              <a:t>Інформація про виконання Плану заходів із реалізації Стратегії розвитку Луцької міської територіальної громади станом на 01.01.2026</a:t>
            </a:r>
            <a:endParaRPr lang="uk-UA" sz="4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158" name="Рисунок 1"/>
          <p:cNvPicPr/>
          <p:nvPr/>
        </p:nvPicPr>
        <p:blipFill>
          <a:blip r:embed="rId4"/>
          <a:stretch/>
        </p:blipFill>
        <p:spPr>
          <a:xfrm>
            <a:off x="10841400" y="125280"/>
            <a:ext cx="1233360" cy="1395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Полілінія 11" descr="Пусте зображення зі зсувом"/>
          <p:cNvSpPr/>
          <p:nvPr/>
        </p:nvSpPr>
        <p:spPr>
          <a:xfrm>
            <a:off x="10801800" y="348120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11" name="Полілінія 11" descr="Пусте зображення зі зсувом"/>
          <p:cNvSpPr/>
          <p:nvPr/>
        </p:nvSpPr>
        <p:spPr>
          <a:xfrm>
            <a:off x="10518840" y="24969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12" name="Полілінія 11" descr="Пусте зображення зі зсувом"/>
          <p:cNvSpPr/>
          <p:nvPr/>
        </p:nvSpPr>
        <p:spPr>
          <a:xfrm>
            <a:off x="10845360" y="15127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930600" y="248040"/>
            <a:ext cx="10514160" cy="1045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ОЦІНКА РЕЗУЛЬТАТІВ ВИКОНАННЯ СТРАТЕГІЇ </a:t>
            </a:r>
            <a:br>
              <a:rPr sz="3000"/>
            </a:b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ЗА СТАТУСОМ ВИКОНАННЯ 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14" name="Рисунок 231"/>
          <p:cNvPicPr/>
          <p:nvPr/>
        </p:nvPicPr>
        <p:blipFill>
          <a:blip r:embed="rId2"/>
          <a:stretch/>
        </p:blipFill>
        <p:spPr>
          <a:xfrm>
            <a:off x="396000" y="1374840"/>
            <a:ext cx="9719280" cy="51415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олілінія 21" descr="Пусте зображення зі зсувом"/>
          <p:cNvSpPr/>
          <p:nvPr/>
        </p:nvSpPr>
        <p:spPr>
          <a:xfrm>
            <a:off x="10801800" y="348120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16" name="Полілінія 22" descr="Пусте зображення зі зсувом"/>
          <p:cNvSpPr/>
          <p:nvPr/>
        </p:nvSpPr>
        <p:spPr>
          <a:xfrm>
            <a:off x="10518840" y="24969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17" name="Полілінія 23" descr="Пусте зображення зі зсувом"/>
          <p:cNvSpPr/>
          <p:nvPr/>
        </p:nvSpPr>
        <p:spPr>
          <a:xfrm>
            <a:off x="10845360" y="15127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930600" y="248040"/>
            <a:ext cx="10514160" cy="65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accent5"/>
                </a:solidFill>
                <a:effectLst/>
                <a:uFillTx/>
                <a:latin typeface="Corbel"/>
              </a:rPr>
              <a:t>РЕЙТИНГИ СТРУКТУРНИХ ПІДРОЗДІЛІВ</a:t>
            </a: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 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19" name="Рисунок 236"/>
          <p:cNvPicPr/>
          <p:nvPr/>
        </p:nvPicPr>
        <p:blipFill>
          <a:blip r:embed="rId2"/>
          <a:stretch/>
        </p:blipFill>
        <p:spPr>
          <a:xfrm>
            <a:off x="360000" y="3159360"/>
            <a:ext cx="7739280" cy="341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0" name="Рисунок 237"/>
          <p:cNvPicPr/>
          <p:nvPr/>
        </p:nvPicPr>
        <p:blipFill>
          <a:blip r:embed="rId3"/>
          <a:stretch/>
        </p:blipFill>
        <p:spPr>
          <a:xfrm>
            <a:off x="360000" y="1035000"/>
            <a:ext cx="9618480" cy="1988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Полілінія 24" descr="Пусте зображення зі зсувом"/>
          <p:cNvSpPr/>
          <p:nvPr/>
        </p:nvSpPr>
        <p:spPr>
          <a:xfrm>
            <a:off x="10801800" y="348120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22" name="Полілінія 25" descr="Пусте зображення зі зсувом"/>
          <p:cNvSpPr/>
          <p:nvPr/>
        </p:nvSpPr>
        <p:spPr>
          <a:xfrm>
            <a:off x="10518840" y="24969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23" name="Полілінія 26" descr="Пусте зображення зі зсувом"/>
          <p:cNvSpPr/>
          <p:nvPr/>
        </p:nvSpPr>
        <p:spPr>
          <a:xfrm>
            <a:off x="10845360" y="15127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930600" y="248040"/>
            <a:ext cx="10514160" cy="65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accent5"/>
                </a:solidFill>
                <a:effectLst/>
                <a:uFillTx/>
                <a:latin typeface="Corbel"/>
              </a:rPr>
              <a:t>СТАН ВИКОНАННЯ ЗАВДАНЬ ТА ЗАХОДІВ ПЕРЕДБАЧЕНИХ ПЛАНОМ РЕАЛІЗАЦІЇ СТРАТЕГІЇ НА 2025-2027 РОКИ</a:t>
            </a: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 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graphicFrame>
        <p:nvGraphicFramePr>
          <p:cNvPr id="4" name="Диаграмма 2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652026"/>
              </p:ext>
            </p:extLst>
          </p:nvPr>
        </p:nvGraphicFramePr>
        <p:xfrm>
          <a:off x="1399332" y="1291088"/>
          <a:ext cx="9393336" cy="4996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Полілінія 27" descr="Пусте зображення зі зсувом"/>
          <p:cNvSpPr/>
          <p:nvPr/>
        </p:nvSpPr>
        <p:spPr>
          <a:xfrm>
            <a:off x="10801800" y="348120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27" name="Полілінія 28" descr="Пусте зображення зі зсувом"/>
          <p:cNvSpPr/>
          <p:nvPr/>
        </p:nvSpPr>
        <p:spPr>
          <a:xfrm>
            <a:off x="10518840" y="24969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28" name="Полілінія 29" descr="Пусте зображення зі зсувом"/>
          <p:cNvSpPr/>
          <p:nvPr/>
        </p:nvSpPr>
        <p:spPr>
          <a:xfrm>
            <a:off x="10845360" y="15127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930600" y="248040"/>
            <a:ext cx="10514160" cy="650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РЕАЛІЗОВАНІ ЗАХОДИ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30" name="PlaceHolder 6"/>
          <p:cNvSpPr/>
          <p:nvPr/>
        </p:nvSpPr>
        <p:spPr>
          <a:xfrm>
            <a:off x="360360" y="954720"/>
            <a:ext cx="10202040" cy="578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2" spcCol="0" anchor="t">
            <a:noAutofit/>
          </a:bodyPr>
          <a:lstStyle/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000" b="1" u="none" strike="noStrike" dirty="0">
                <a:solidFill>
                  <a:schemeClr val="accent5"/>
                </a:solidFill>
                <a:effectLst/>
                <a:uFillTx/>
                <a:latin typeface="Calibri Light"/>
                <a:ea typeface="DejaVu Sans"/>
              </a:rPr>
              <a:t>1.4.8.</a:t>
            </a:r>
            <a:r>
              <a:rPr lang="uk-UA" sz="18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uk-UA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Реалізовано </a:t>
            </a:r>
            <a:r>
              <a:rPr lang="uk-UA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проєкт</a:t>
            </a:r>
            <a:r>
              <a:rPr lang="uk-UA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«Нове будівництво місцевої автоматизованої системи централізованого оповіщення (МАСЦО) Луцької міської територіальної. Облаштувано системи оповіщення про повітряні тривоги в сільських населених пунктах громади (в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сього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у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громаді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функціонують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10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електросирен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, в тому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числі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у 5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старостинських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округах).</a:t>
            </a: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uk-UA" sz="2000" b="1" u="none" strike="noStrike" dirty="0">
                <a:solidFill>
                  <a:schemeClr val="accent5"/>
                </a:solidFill>
                <a:effectLst/>
                <a:uFillTx/>
                <a:latin typeface="Calibri Light"/>
                <a:ea typeface="DejaVu Sans"/>
              </a:rPr>
              <a:t>2.2.10. </a:t>
            </a:r>
            <a:r>
              <a:rPr lang="uk-UA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Законтрактовано з НСЗУ пакет надання медичних послуг за програмою  медичних гарантій «Мобільна паліативна медична допомога дорослим та дітям» (впроваджено мережу мобільних медичних бригад).</a:t>
            </a: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2000" dirty="0">
              <a:solidFill>
                <a:schemeClr val="dk1"/>
              </a:solidFill>
              <a:latin typeface="Calibri Light"/>
              <a:ea typeface="DejaVu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US" sz="2000" b="0" u="none" strike="noStrike" dirty="0">
              <a:solidFill>
                <a:schemeClr val="dk1"/>
              </a:solidFill>
              <a:effectLst/>
              <a:uFillTx/>
              <a:latin typeface="Calibri Light"/>
              <a:ea typeface="DejaVu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ru-RU" sz="2000" b="1" dirty="0">
                <a:solidFill>
                  <a:schemeClr val="dk1"/>
                </a:solidFill>
                <a:latin typeface="Calibri Light"/>
                <a:ea typeface="DejaVu Sans"/>
              </a:rPr>
              <a:t>2.3.23</a:t>
            </a:r>
            <a:r>
              <a:rPr lang="ru-RU" sz="2000" dirty="0">
                <a:solidFill>
                  <a:schemeClr val="dk1"/>
                </a:solidFill>
                <a:latin typeface="Calibri Light"/>
                <a:ea typeface="DejaVu Sans"/>
              </a:rPr>
              <a:t> Створено </a:t>
            </a:r>
            <a:r>
              <a:rPr lang="ru-RU" sz="2000" dirty="0" err="1">
                <a:solidFill>
                  <a:schemeClr val="dk1"/>
                </a:solidFill>
                <a:latin typeface="Calibri Light"/>
                <a:ea typeface="DejaVu Sans"/>
              </a:rPr>
              <a:t>єдине</a:t>
            </a:r>
            <a:r>
              <a:rPr lang="ru-RU" sz="2000" dirty="0">
                <a:solidFill>
                  <a:schemeClr val="dk1"/>
                </a:solidFill>
                <a:latin typeface="Calibri Light"/>
                <a:ea typeface="DejaVu Sans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Calibri Light"/>
                <a:ea typeface="DejaVu Sans"/>
              </a:rPr>
              <a:t>вікно</a:t>
            </a:r>
            <a:r>
              <a:rPr lang="ru-RU" sz="2000" dirty="0">
                <a:solidFill>
                  <a:schemeClr val="dk1"/>
                </a:solidFill>
                <a:latin typeface="Calibri Light"/>
                <a:ea typeface="DejaVu Sans"/>
              </a:rPr>
              <a:t> офлайн та </a:t>
            </a:r>
            <a:endParaRPr lang="en-US" sz="2000" dirty="0">
              <a:solidFill>
                <a:schemeClr val="dk1"/>
              </a:solidFill>
              <a:latin typeface="Calibri Light"/>
              <a:ea typeface="DejaVu Sans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uk-UA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онлайн для ветеранів (юридична допомога, соціальна підтримка, працевлаштування, консультації, оформлення пільг тощо).</a:t>
            </a: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uk-UA" sz="2000" b="1" u="none" strike="noStrike" dirty="0">
                <a:solidFill>
                  <a:schemeClr val="accent5"/>
                </a:solidFill>
                <a:effectLst/>
                <a:uFillTx/>
                <a:latin typeface="Calibri Light"/>
                <a:ea typeface="DejaVu Sans"/>
              </a:rPr>
              <a:t>4.3.15</a:t>
            </a:r>
            <a:r>
              <a:rPr lang="uk-UA" sz="18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uk-UA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Задля удосконалення туристично-історичних об'єктів через аудіо-супровід екскурсій, запущено </a:t>
            </a:r>
            <a:r>
              <a:rPr lang="uk-UA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аудіогід</a:t>
            </a:r>
            <a:r>
              <a:rPr lang="uk-UA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англійською та українською мовами.</a:t>
            </a: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uk-UA" sz="2000" b="1" u="none" strike="noStrike" dirty="0">
                <a:solidFill>
                  <a:schemeClr val="accent5"/>
                </a:solidFill>
                <a:effectLst/>
                <a:uFillTx/>
                <a:latin typeface="Calibri Light"/>
                <a:ea typeface="DejaVu Sans"/>
              </a:rPr>
              <a:t>3.1.4. 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У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мобільному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додатку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"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СityCard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" оператором АСООП ТОВ "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Сіті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Кард Систем"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встановлено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позначення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придатності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транспортного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засобу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на тому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чи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іншому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маршруті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для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перевезення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осіб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з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інвалідністю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 на </a:t>
            </a:r>
            <a:r>
              <a:rPr lang="ru-RU" sz="2000" b="0" u="none" strike="noStrike" dirty="0" err="1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візках</a:t>
            </a:r>
            <a:r>
              <a:rPr lang="ru-RU" sz="2000" b="0" u="none" strike="noStrike" dirty="0">
                <a:solidFill>
                  <a:schemeClr val="dk1"/>
                </a:solidFill>
                <a:effectLst/>
                <a:uFillTx/>
                <a:latin typeface="Calibri Light"/>
                <a:ea typeface="DejaVu Sans"/>
              </a:rPr>
              <a:t>.</a:t>
            </a:r>
            <a:endParaRPr lang="uk-UA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Групувати 20"/>
          <p:cNvGrpSpPr/>
          <p:nvPr/>
        </p:nvGrpSpPr>
        <p:grpSpPr>
          <a:xfrm>
            <a:off x="11346480" y="3491640"/>
            <a:ext cx="844200" cy="2197440"/>
            <a:chOff x="11346480" y="3491640"/>
            <a:chExt cx="844200" cy="2197440"/>
          </a:xfrm>
        </p:grpSpPr>
        <p:sp>
          <p:nvSpPr>
            <p:cNvPr id="232" name="Текстове поле 37" descr="Зсув до блоку заголовка"/>
            <p:cNvSpPr/>
            <p:nvPr/>
          </p:nvSpPr>
          <p:spPr>
            <a:xfrm>
              <a:off x="11346480" y="3491640"/>
              <a:ext cx="844200" cy="2197440"/>
            </a:xfrm>
            <a:custGeom>
              <a:avLst/>
              <a:gdLst>
                <a:gd name="textAreaLeft" fmla="*/ 0 w 844200"/>
                <a:gd name="textAreaRight" fmla="*/ 847080 w 844200"/>
                <a:gd name="textAreaTop" fmla="*/ 0 h 2197440"/>
                <a:gd name="textAreaBottom" fmla="*/ 2200320 h 2197440"/>
                <a:gd name="GluePoint1X" fmla="*/ 99480 w 846997"/>
                <a:gd name="GluePoint1Y" fmla="*/ 0 h 2200275"/>
                <a:gd name="GluePoint2X" fmla="*/ 846997 w 846997"/>
                <a:gd name="GluePoint2Y" fmla="*/ 0 h 2200275"/>
                <a:gd name="GluePoint3X" fmla="*/ 846997 w 846997"/>
                <a:gd name="GluePoint3Y" fmla="*/ 2200275 h 2200275"/>
                <a:gd name="GluePoint4X" fmla="*/ 99480 w 846997"/>
                <a:gd name="GluePoint4Y" fmla="*/ 2200275 h 2200275"/>
                <a:gd name="GluePoint5X" fmla="*/ 0 w 846997"/>
                <a:gd name="GluePoint5Y" fmla="*/ 2099942 h 2200275"/>
                <a:gd name="GluePoint6X" fmla="*/ 0 w 846997"/>
                <a:gd name="GluePoint6Y" fmla="*/ 100333 h 2200275"/>
                <a:gd name="GluePoint7X" fmla="*/ 99480 w 846997"/>
                <a:gd name="GluePoint7Y" fmla="*/ 0 h 2200275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</a:cxnLst>
              <a:rect l="textAreaLeft" t="textAreaTop" r="textAreaRight" b="textAreaBottom"/>
              <a:pathLst>
                <a:path w="846997" h="2200275">
                  <a:moveTo>
                    <a:pt x="99480" y="0"/>
                  </a:moveTo>
                  <a:lnTo>
                    <a:pt x="846997" y="0"/>
                  </a:lnTo>
                  <a:lnTo>
                    <a:pt x="846997" y="2200275"/>
                  </a:lnTo>
                  <a:lnTo>
                    <a:pt x="99480" y="2200275"/>
                  </a:lnTo>
                  <a:cubicBezTo>
                    <a:pt x="44539" y="2200275"/>
                    <a:pt x="0" y="2155354"/>
                    <a:pt x="0" y="2099942"/>
                  </a:cubicBezTo>
                  <a:lnTo>
                    <a:pt x="0" y="100333"/>
                  </a:lnTo>
                  <a:cubicBezTo>
                    <a:pt x="0" y="44921"/>
                    <a:pt x="44539" y="0"/>
                    <a:pt x="99480" y="0"/>
                  </a:cubicBez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404040"/>
                </a:gs>
              </a:gsLst>
              <a:lin ang="0"/>
            </a:gradFill>
            <a:ln w="3175">
              <a:solidFill>
                <a:srgbClr val="26262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80000" tIns="288000" rIns="180000" bIns="180000" anchor="t">
              <a:noAutofit/>
            </a:bodyPr>
            <a:lstStyle/>
            <a:p>
              <a:pPr defTabSz="914400">
                <a:lnSpc>
                  <a:spcPts val="4000"/>
                </a:lnSpc>
              </a:pPr>
              <a:endParaRPr lang="uk-UA" sz="5000" b="1" u="none" strike="noStrike" spc="-300">
                <a:solidFill>
                  <a:schemeClr val="lt1">
                    <a:lumMod val="95000"/>
                  </a:schemeClr>
                </a:solidFill>
                <a:effectLst/>
                <a:uFillTx/>
                <a:latin typeface="Corbel"/>
              </a:endParaRPr>
            </a:p>
          </p:txBody>
        </p:sp>
        <p:sp>
          <p:nvSpPr>
            <p:cNvPr id="233" name="Рівнобедрений трикутник 34" descr="Тінь до поля заголовка"/>
            <p:cNvSpPr/>
            <p:nvPr/>
          </p:nvSpPr>
          <p:spPr>
            <a:xfrm rot="10800000">
              <a:off x="11354040" y="5209200"/>
              <a:ext cx="473400" cy="421920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 w="3175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uk-UA" sz="1800" b="0" u="none" strike="noStrike">
                <a:solidFill>
                  <a:schemeClr val="lt1"/>
                </a:solidFill>
                <a:effectLst/>
                <a:uFillTx/>
                <a:latin typeface="Calibri Light"/>
              </a:endParaRPr>
            </a:p>
          </p:txBody>
        </p:sp>
      </p:grpSp>
      <p:sp>
        <p:nvSpPr>
          <p:cNvPr id="234" name="Місце для зображення 11"/>
          <p:cNvSpPr/>
          <p:nvPr/>
        </p:nvSpPr>
        <p:spPr>
          <a:xfrm>
            <a:off x="184320" y="0"/>
            <a:ext cx="10284120" cy="6855120"/>
          </a:xfrm>
          <a:custGeom>
            <a:avLst/>
            <a:gdLst>
              <a:gd name="textAreaLeft" fmla="*/ 0 w 10284120"/>
              <a:gd name="textAreaRight" fmla="*/ 10287000 w 10284120"/>
              <a:gd name="textAreaTop" fmla="*/ 0 h 6855120"/>
              <a:gd name="textAreaBottom" fmla="*/ 6858000 h 6855120"/>
              <a:gd name="GluePoint1X" fmla="*/ 8526285 w 10655455"/>
              <a:gd name="GluePoint1Y" fmla="*/ 6283111 h 6858000"/>
              <a:gd name="GluePoint2X" fmla="*/ 10157124 w 10655455"/>
              <a:gd name="GluePoint2Y" fmla="*/ 6283111 h 6858000"/>
              <a:gd name="GluePoint3X" fmla="*/ 10407209 w 10655455"/>
              <a:gd name="GluePoint3Y" fmla="*/ 6430504 h 6858000"/>
              <a:gd name="GluePoint4X" fmla="*/ 10606716 w 10655455"/>
              <a:gd name="GluePoint4Y" fmla="*/ 6774068 h 6858000"/>
              <a:gd name="GluePoint5X" fmla="*/ 10655455 w 10655455"/>
              <a:gd name="GluePoint5Y" fmla="*/ 6858000 h 6858000"/>
              <a:gd name="GluePoint6X" fmla="*/ 8025501 w 10655455"/>
              <a:gd name="GluePoint6Y" fmla="*/ 6858000 h 6858000"/>
              <a:gd name="GluePoint7X" fmla="*/ 8129453 w 10655455"/>
              <a:gd name="GluePoint7Y" fmla="*/ 6678214 h 6858000"/>
              <a:gd name="GluePoint8X" fmla="*/ 8272677 w 10655455"/>
              <a:gd name="GluePoint8Y" fmla="*/ 6430504 h 6858000"/>
              <a:gd name="GluePoint9X" fmla="*/ 8526285 w 10655455"/>
              <a:gd name="GluePoint9Y" fmla="*/ 6283111 h 6858000"/>
              <a:gd name="GluePoint10X" fmla="*/ 8508611 w 10655455"/>
              <a:gd name="GluePoint10Y" fmla="*/ 4776272 h 6858000"/>
              <a:gd name="GluePoint11X" fmla="*/ 9153763 w 10655455"/>
              <a:gd name="GluePoint11Y" fmla="*/ 4776272 h 6858000"/>
              <a:gd name="GluePoint12X" fmla="*/ 9252696 w 10655455"/>
              <a:gd name="GluePoint12Y" fmla="*/ 4834580 h 6858000"/>
              <a:gd name="GluePoint13X" fmla="*/ 9575969 w 10655455"/>
              <a:gd name="GluePoint13Y" fmla="*/ 5391278 h 6858000"/>
              <a:gd name="GluePoint14X" fmla="*/ 9575969 w 10655455"/>
              <a:gd name="GluePoint14Y" fmla="*/ 5505116 h 6858000"/>
              <a:gd name="GluePoint15X" fmla="*/ 9252696 w 10655455"/>
              <a:gd name="GluePoint15Y" fmla="*/ 6061815 h 6858000"/>
              <a:gd name="GluePoint16X" fmla="*/ 9153763 w 10655455"/>
              <a:gd name="GluePoint16Y" fmla="*/ 6120122 h 6858000"/>
              <a:gd name="GluePoint17X" fmla="*/ 8508611 w 10655455"/>
              <a:gd name="GluePoint17Y" fmla="*/ 6120122 h 6858000"/>
              <a:gd name="GluePoint18X" fmla="*/ 8408284 w 10655455"/>
              <a:gd name="GluePoint18Y" fmla="*/ 6061815 h 6858000"/>
              <a:gd name="GluePoint19X" fmla="*/ 8086404 w 10655455"/>
              <a:gd name="GluePoint19Y" fmla="*/ 5505116 h 6858000"/>
              <a:gd name="GluePoint20X" fmla="*/ 8086404 w 10655455"/>
              <a:gd name="GluePoint20Y" fmla="*/ 5391278 h 6858000"/>
              <a:gd name="GluePoint21X" fmla="*/ 8408284 w 10655455"/>
              <a:gd name="GluePoint21Y" fmla="*/ 4834580 h 6858000"/>
              <a:gd name="GluePoint22X" fmla="*/ 8508611 w 10655455"/>
              <a:gd name="GluePoint22Y" fmla="*/ 4776272 h 6858000"/>
              <a:gd name="GluePoint23X" fmla="*/ 8438383 w 10655455"/>
              <a:gd name="GluePoint23Y" fmla="*/ 4182594 h 6858000"/>
              <a:gd name="GluePoint24X" fmla="*/ 8671249 w 10655455"/>
              <a:gd name="GluePoint24Y" fmla="*/ 4182594 h 6858000"/>
              <a:gd name="GluePoint25X" fmla="*/ 8706958 w 10655455"/>
              <a:gd name="GluePoint25Y" fmla="*/ 4203640 h 6858000"/>
              <a:gd name="GluePoint26X" fmla="*/ 8823642 w 10655455"/>
              <a:gd name="GluePoint26Y" fmla="*/ 4404579 h 6858000"/>
              <a:gd name="GluePoint27X" fmla="*/ 8823642 w 10655455"/>
              <a:gd name="GluePoint27Y" fmla="*/ 4445668 h 6858000"/>
              <a:gd name="GluePoint28X" fmla="*/ 8706958 w 10655455"/>
              <a:gd name="GluePoint28Y" fmla="*/ 4646606 h 6858000"/>
              <a:gd name="GluePoint29X" fmla="*/ 8671249 w 10655455"/>
              <a:gd name="GluePoint29Y" fmla="*/ 4667652 h 6858000"/>
              <a:gd name="GluePoint30X" fmla="*/ 8438383 w 10655455"/>
              <a:gd name="GluePoint30Y" fmla="*/ 4667652 h 6858000"/>
              <a:gd name="GluePoint31X" fmla="*/ 8402170 w 10655455"/>
              <a:gd name="GluePoint31Y" fmla="*/ 4646606 h 6858000"/>
              <a:gd name="GluePoint32X" fmla="*/ 8285989 w 10655455"/>
              <a:gd name="GluePoint32Y" fmla="*/ 4445668 h 6858000"/>
              <a:gd name="GluePoint33X" fmla="*/ 8285989 w 10655455"/>
              <a:gd name="GluePoint33Y" fmla="*/ 4404579 h 6858000"/>
              <a:gd name="GluePoint34X" fmla="*/ 8402170 w 10655455"/>
              <a:gd name="GluePoint34Y" fmla="*/ 4203640 h 6858000"/>
              <a:gd name="GluePoint35X" fmla="*/ 8438383 w 10655455"/>
              <a:gd name="GluePoint35Y" fmla="*/ 4182594 h 6858000"/>
              <a:gd name="GluePoint36X" fmla="*/ 7678681 w 10655455"/>
              <a:gd name="GluePoint36Y" fmla="*/ 3459104 h 6858000"/>
              <a:gd name="GluePoint37X" fmla="*/ 8119685 w 10655455"/>
              <a:gd name="GluePoint37Y" fmla="*/ 3459104 h 6858000"/>
              <a:gd name="GluePoint38X" fmla="*/ 8187313 w 10655455"/>
              <a:gd name="GluePoint38Y" fmla="*/ 3498961 h 6858000"/>
              <a:gd name="GluePoint39X" fmla="*/ 8408292 w 10655455"/>
              <a:gd name="GluePoint39Y" fmla="*/ 3879501 h 6858000"/>
              <a:gd name="GluePoint40X" fmla="*/ 8408292 w 10655455"/>
              <a:gd name="GluePoint40Y" fmla="*/ 3957318 h 6858000"/>
              <a:gd name="GluePoint41X" fmla="*/ 8187313 w 10655455"/>
              <a:gd name="GluePoint41Y" fmla="*/ 4337857 h 6858000"/>
              <a:gd name="GluePoint42X" fmla="*/ 8119685 w 10655455"/>
              <a:gd name="GluePoint42Y" fmla="*/ 4377714 h 6858000"/>
              <a:gd name="GluePoint43X" fmla="*/ 7678681 w 10655455"/>
              <a:gd name="GluePoint43Y" fmla="*/ 4377714 h 6858000"/>
              <a:gd name="GluePoint44X" fmla="*/ 7610101 w 10655455"/>
              <a:gd name="GluePoint44Y" fmla="*/ 4337857 h 6858000"/>
              <a:gd name="GluePoint45X" fmla="*/ 7390076 w 10655455"/>
              <a:gd name="GluePoint45Y" fmla="*/ 3957318 h 6858000"/>
              <a:gd name="GluePoint46X" fmla="*/ 7390076 w 10655455"/>
              <a:gd name="GluePoint46Y" fmla="*/ 3879501 h 6858000"/>
              <a:gd name="GluePoint47X" fmla="*/ 7610101 w 10655455"/>
              <a:gd name="GluePoint47Y" fmla="*/ 3498961 h 6858000"/>
              <a:gd name="GluePoint48X" fmla="*/ 7678681 w 10655455"/>
              <a:gd name="GluePoint48Y" fmla="*/ 3459104 h 6858000"/>
              <a:gd name="GluePoint49X" fmla="*/ 9108816 w 10655455"/>
              <a:gd name="GluePoint49Y" fmla="*/ 2082751 h 6858000"/>
              <a:gd name="GluePoint50X" fmla="*/ 9876937 w 10655455"/>
              <a:gd name="GluePoint50Y" fmla="*/ 2082751 h 6858000"/>
              <a:gd name="GluePoint51X" fmla="*/ 9994727 w 10655455"/>
              <a:gd name="GluePoint51Y" fmla="*/ 2152172 h 6858000"/>
              <a:gd name="GluePoint52X" fmla="*/ 10379617 w 10655455"/>
              <a:gd name="GluePoint52Y" fmla="*/ 2814978 h 6858000"/>
              <a:gd name="GluePoint53X" fmla="*/ 10379617 w 10655455"/>
              <a:gd name="GluePoint53Y" fmla="*/ 2950515 h 6858000"/>
              <a:gd name="GluePoint54X" fmla="*/ 9994727 w 10655455"/>
              <a:gd name="GluePoint54Y" fmla="*/ 3613321 h 6858000"/>
              <a:gd name="GluePoint55X" fmla="*/ 9876937 w 10655455"/>
              <a:gd name="GluePoint55Y" fmla="*/ 3682742 h 6858000"/>
              <a:gd name="GluePoint56X" fmla="*/ 9108816 w 10655455"/>
              <a:gd name="GluePoint56Y" fmla="*/ 3682742 h 6858000"/>
              <a:gd name="GluePoint57X" fmla="*/ 8989367 w 10655455"/>
              <a:gd name="GluePoint57Y" fmla="*/ 3613321 h 6858000"/>
              <a:gd name="GluePoint58X" fmla="*/ 8606137 w 10655455"/>
              <a:gd name="GluePoint58Y" fmla="*/ 2950515 h 6858000"/>
              <a:gd name="GluePoint59X" fmla="*/ 8606137 w 10655455"/>
              <a:gd name="GluePoint59Y" fmla="*/ 2814978 h 6858000"/>
              <a:gd name="GluePoint60X" fmla="*/ 8989367 w 10655455"/>
              <a:gd name="GluePoint60Y" fmla="*/ 2152172 h 6858000"/>
              <a:gd name="GluePoint61X" fmla="*/ 9108816 w 10655455"/>
              <a:gd name="GluePoint61Y" fmla="*/ 2082751 h 6858000"/>
              <a:gd name="GluePoint62X" fmla="*/ 1321854 w 10655455"/>
              <a:gd name="GluePoint62Y" fmla="*/ 2071857 h 6858000"/>
              <a:gd name="GluePoint63X" fmla="*/ 5365317 w 10655455"/>
              <a:gd name="GluePoint63Y" fmla="*/ 2071857 h 6858000"/>
              <a:gd name="GluePoint64X" fmla="*/ 5985373 w 10655455"/>
              <a:gd name="GluePoint64Y" fmla="*/ 2437296 h 6858000"/>
              <a:gd name="GluePoint65X" fmla="*/ 8011470 w 10655455"/>
              <a:gd name="GluePoint65Y" fmla="*/ 5926372 h 6858000"/>
              <a:gd name="GluePoint66X" fmla="*/ 8011470 w 10655455"/>
              <a:gd name="GluePoint66Y" fmla="*/ 6639850 h 6858000"/>
              <a:gd name="GluePoint67X" fmla="*/ 7904625 w 10655455"/>
              <a:gd name="GluePoint67Y" fmla="*/ 6823844 h 6858000"/>
              <a:gd name="GluePoint68X" fmla="*/ 7884791 w 10655455"/>
              <a:gd name="GluePoint68Y" fmla="*/ 6858000 h 6858000"/>
              <a:gd name="GluePoint69X" fmla="*/ 0 w 10655455"/>
              <a:gd name="GluePoint69Y" fmla="*/ 6858000 h 6858000"/>
              <a:gd name="GluePoint70X" fmla="*/ 0 w 10655455"/>
              <a:gd name="GluePoint70Y" fmla="*/ 3635967 h 6858000"/>
              <a:gd name="GluePoint71X" fmla="*/ 27177 w 10655455"/>
              <a:gd name="GluePoint71Y" fmla="*/ 3588964 h 6858000"/>
              <a:gd name="GluePoint72X" fmla="*/ 693065 w 10655455"/>
              <a:gd name="GluePoint72Y" fmla="*/ 2437296 h 6858000"/>
              <a:gd name="GluePoint73X" fmla="*/ 1321854 w 10655455"/>
              <a:gd name="GluePoint73Y" fmla="*/ 2071857 h 6858000"/>
              <a:gd name="GluePoint74X" fmla="*/ 6786399 w 10655455"/>
              <a:gd name="GluePoint74Y" fmla="*/ 753840 h 6858000"/>
              <a:gd name="GluePoint75X" fmla="*/ 8025968 w 10655455"/>
              <a:gd name="GluePoint75Y" fmla="*/ 753840 h 6858000"/>
              <a:gd name="GluePoint76X" fmla="*/ 8216053 w 10655455"/>
              <a:gd name="GluePoint76Y" fmla="*/ 865869 h 6858000"/>
              <a:gd name="GluePoint77X" fmla="*/ 8837177 w 10655455"/>
              <a:gd name="GluePoint77Y" fmla="*/ 1935484 h 6858000"/>
              <a:gd name="GluePoint78X" fmla="*/ 8837177 w 10655455"/>
              <a:gd name="GluePoint78Y" fmla="*/ 2154207 h 6858000"/>
              <a:gd name="GluePoint79X" fmla="*/ 8216053 w 10655455"/>
              <a:gd name="GluePoint79Y" fmla="*/ 3223823 h 6858000"/>
              <a:gd name="GluePoint80X" fmla="*/ 8025968 w 10655455"/>
              <a:gd name="GluePoint80Y" fmla="*/ 3335852 h 6858000"/>
              <a:gd name="GluePoint81X" fmla="*/ 6786399 w 10655455"/>
              <a:gd name="GluePoint81Y" fmla="*/ 3335852 h 6858000"/>
              <a:gd name="GluePoint82X" fmla="*/ 6593637 w 10655455"/>
              <a:gd name="GluePoint82Y" fmla="*/ 3223823 h 6858000"/>
              <a:gd name="GluePoint83X" fmla="*/ 5975192 w 10655455"/>
              <a:gd name="GluePoint83Y" fmla="*/ 2154207 h 6858000"/>
              <a:gd name="GluePoint84X" fmla="*/ 5975192 w 10655455"/>
              <a:gd name="GluePoint84Y" fmla="*/ 1935484 h 6858000"/>
              <a:gd name="GluePoint85X" fmla="*/ 6593637 w 10655455"/>
              <a:gd name="GluePoint85Y" fmla="*/ 865869 h 6858000"/>
              <a:gd name="GluePoint86X" fmla="*/ 6786399 w 10655455"/>
              <a:gd name="GluePoint86Y" fmla="*/ 753840 h 6858000"/>
              <a:gd name="GluePoint87X" fmla="*/ 0 w 10655455"/>
              <a:gd name="GluePoint87Y" fmla="*/ 0 h 6858000"/>
              <a:gd name="GluePoint88X" fmla="*/ 6966294 w 10655455"/>
              <a:gd name="GluePoint88Y" fmla="*/ 0 h 6858000"/>
              <a:gd name="GluePoint89X" fmla="*/ 6852387 w 10655455"/>
              <a:gd name="GluePoint89Y" fmla="*/ 196155 h 6858000"/>
              <a:gd name="GluePoint90X" fmla="*/ 6043321 w 10655455"/>
              <a:gd name="GluePoint90Y" fmla="*/ 1589421 h 6858000"/>
              <a:gd name="GluePoint91X" fmla="*/ 5423265 w 10655455"/>
              <a:gd name="GluePoint91Y" fmla="*/ 1954861 h 6858000"/>
              <a:gd name="GluePoint92X" fmla="*/ 1379802 w 10655455"/>
              <a:gd name="GluePoint92Y" fmla="*/ 1954861 h 6858000"/>
              <a:gd name="GluePoint93X" fmla="*/ 751013 w 10655455"/>
              <a:gd name="GluePoint93Y" fmla="*/ 1589421 h 6858000"/>
              <a:gd name="GluePoint94X" fmla="*/ 1951 w 10655455"/>
              <a:gd name="GluePoint94Y" fmla="*/ 293901 h 6858000"/>
              <a:gd name="GluePoint95X" fmla="*/ 0 w 10655455"/>
              <a:gd name="GluePoint95Y" fmla="*/ 290527 h 6858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  <a:cxn ang="0">
                <a:pos x="GluePoint45X" y="GluePoint45Y"/>
              </a:cxn>
              <a:cxn ang="0">
                <a:pos x="GluePoint46X" y="GluePoint46Y"/>
              </a:cxn>
              <a:cxn ang="0">
                <a:pos x="GluePoint47X" y="GluePoint47Y"/>
              </a:cxn>
              <a:cxn ang="0">
                <a:pos x="GluePoint48X" y="GluePoint48Y"/>
              </a:cxn>
              <a:cxn ang="0">
                <a:pos x="GluePoint49X" y="GluePoint49Y"/>
              </a:cxn>
              <a:cxn ang="0">
                <a:pos x="GluePoint50X" y="GluePoint50Y"/>
              </a:cxn>
              <a:cxn ang="0">
                <a:pos x="GluePoint51X" y="GluePoint51Y"/>
              </a:cxn>
              <a:cxn ang="0">
                <a:pos x="GluePoint52X" y="GluePoint52Y"/>
              </a:cxn>
              <a:cxn ang="0">
                <a:pos x="GluePoint53X" y="GluePoint53Y"/>
              </a:cxn>
              <a:cxn ang="0">
                <a:pos x="GluePoint54X" y="GluePoint54Y"/>
              </a:cxn>
              <a:cxn ang="0">
                <a:pos x="GluePoint55X" y="GluePoint55Y"/>
              </a:cxn>
              <a:cxn ang="0">
                <a:pos x="GluePoint56X" y="GluePoint56Y"/>
              </a:cxn>
              <a:cxn ang="0">
                <a:pos x="GluePoint57X" y="GluePoint57Y"/>
              </a:cxn>
              <a:cxn ang="0">
                <a:pos x="GluePoint58X" y="GluePoint58Y"/>
              </a:cxn>
              <a:cxn ang="0">
                <a:pos x="GluePoint59X" y="GluePoint59Y"/>
              </a:cxn>
              <a:cxn ang="0">
                <a:pos x="GluePoint60X" y="GluePoint60Y"/>
              </a:cxn>
              <a:cxn ang="0">
                <a:pos x="GluePoint61X" y="GluePoint61Y"/>
              </a:cxn>
              <a:cxn ang="0">
                <a:pos x="GluePoint62X" y="GluePoint62Y"/>
              </a:cxn>
              <a:cxn ang="0">
                <a:pos x="GluePoint63X" y="GluePoint63Y"/>
              </a:cxn>
              <a:cxn ang="0">
                <a:pos x="GluePoint64X" y="GluePoint64Y"/>
              </a:cxn>
              <a:cxn ang="0">
                <a:pos x="GluePoint65X" y="GluePoint65Y"/>
              </a:cxn>
              <a:cxn ang="0">
                <a:pos x="GluePoint66X" y="GluePoint66Y"/>
              </a:cxn>
              <a:cxn ang="0">
                <a:pos x="GluePoint67X" y="GluePoint67Y"/>
              </a:cxn>
              <a:cxn ang="0">
                <a:pos x="GluePoint68X" y="GluePoint68Y"/>
              </a:cxn>
              <a:cxn ang="0">
                <a:pos x="GluePoint69X" y="GluePoint69Y"/>
              </a:cxn>
              <a:cxn ang="0">
                <a:pos x="GluePoint70X" y="GluePoint70Y"/>
              </a:cxn>
              <a:cxn ang="0">
                <a:pos x="GluePoint71X" y="GluePoint71Y"/>
              </a:cxn>
              <a:cxn ang="0">
                <a:pos x="GluePoint72X" y="GluePoint72Y"/>
              </a:cxn>
              <a:cxn ang="0">
                <a:pos x="GluePoint73X" y="GluePoint73Y"/>
              </a:cxn>
              <a:cxn ang="0">
                <a:pos x="GluePoint74X" y="GluePoint74Y"/>
              </a:cxn>
              <a:cxn ang="0">
                <a:pos x="GluePoint75X" y="GluePoint75Y"/>
              </a:cxn>
              <a:cxn ang="0">
                <a:pos x="GluePoint76X" y="GluePoint76Y"/>
              </a:cxn>
              <a:cxn ang="0">
                <a:pos x="GluePoint77X" y="GluePoint77Y"/>
              </a:cxn>
              <a:cxn ang="0">
                <a:pos x="GluePoint78X" y="GluePoint78Y"/>
              </a:cxn>
              <a:cxn ang="0">
                <a:pos x="GluePoint79X" y="GluePoint79Y"/>
              </a:cxn>
              <a:cxn ang="0">
                <a:pos x="GluePoint80X" y="GluePoint80Y"/>
              </a:cxn>
              <a:cxn ang="0">
                <a:pos x="GluePoint81X" y="GluePoint81Y"/>
              </a:cxn>
              <a:cxn ang="0">
                <a:pos x="GluePoint82X" y="GluePoint82Y"/>
              </a:cxn>
              <a:cxn ang="0">
                <a:pos x="GluePoint83X" y="GluePoint83Y"/>
              </a:cxn>
              <a:cxn ang="0">
                <a:pos x="GluePoint84X" y="GluePoint84Y"/>
              </a:cxn>
              <a:cxn ang="0">
                <a:pos x="GluePoint85X" y="GluePoint85Y"/>
              </a:cxn>
              <a:cxn ang="0">
                <a:pos x="GluePoint86X" y="GluePoint86Y"/>
              </a:cxn>
              <a:cxn ang="0">
                <a:pos x="GluePoint87X" y="GluePoint87Y"/>
              </a:cxn>
              <a:cxn ang="0">
                <a:pos x="GluePoint88X" y="GluePoint88Y"/>
              </a:cxn>
              <a:cxn ang="0">
                <a:pos x="GluePoint89X" y="GluePoint89Y"/>
              </a:cxn>
              <a:cxn ang="0">
                <a:pos x="GluePoint90X" y="GluePoint90Y"/>
              </a:cxn>
              <a:cxn ang="0">
                <a:pos x="GluePoint91X" y="GluePoint91Y"/>
              </a:cxn>
              <a:cxn ang="0">
                <a:pos x="GluePoint92X" y="GluePoint92Y"/>
              </a:cxn>
              <a:cxn ang="0">
                <a:pos x="GluePoint93X" y="GluePoint93Y"/>
              </a:cxn>
              <a:cxn ang="0">
                <a:pos x="GluePoint94X" y="GluePoint94Y"/>
              </a:cxn>
              <a:cxn ang="0">
                <a:pos x="GluePoint95X" y="GluePoint95Y"/>
              </a:cxn>
            </a:cxnLst>
            <a:rect l="textAreaLeft" t="textAreaTop" r="textAreaRight" b="textAreaBottom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" name="Полілінія 5" descr="Пустий блок зі зсувом"/>
          <p:cNvSpPr/>
          <p:nvPr/>
        </p:nvSpPr>
        <p:spPr>
          <a:xfrm>
            <a:off x="6490800" y="1236240"/>
            <a:ext cx="1835640" cy="1610640"/>
          </a:xfrm>
          <a:custGeom>
            <a:avLst/>
            <a:gdLst>
              <a:gd name="textAreaLeft" fmla="*/ 0 w 1835640"/>
              <a:gd name="textAreaRight" fmla="*/ 1838520 w 1835640"/>
              <a:gd name="textAreaTop" fmla="*/ 0 h 1610640"/>
              <a:gd name="textAreaBottom" fmla="*/ 1613520 h 161064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F2F2F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409360" y="3269520"/>
            <a:ext cx="6144120" cy="2188440"/>
          </a:xfrm>
          <a:prstGeom prst="rect">
            <a:avLst/>
          </a:prstGeom>
          <a:gradFill rotWithShape="0">
            <a:gsLst>
              <a:gs pos="0">
                <a:srgbClr val="404040"/>
              </a:gs>
              <a:gs pos="100000">
                <a:srgbClr val="0D0D0D"/>
              </a:gs>
            </a:gsLst>
            <a:lin ang="10800000"/>
          </a:gradFill>
          <a:ln w="0">
            <a:solidFill>
              <a:schemeClr val="lt1">
                <a:lumMod val="50000"/>
              </a:schemeClr>
            </a:solidFill>
          </a:ln>
        </p:spPr>
        <p:txBody>
          <a:bodyPr lIns="180000" tIns="288000" rIns="180000" bIns="180000" anchor="t">
            <a:noAutofit/>
          </a:bodyPr>
          <a:lstStyle/>
          <a:p>
            <a:pPr indent="0" defTabSz="914400">
              <a:lnSpc>
                <a:spcPts val="4000"/>
              </a:lnSpc>
              <a:buNone/>
              <a:tabLst>
                <a:tab pos="0" algn="l"/>
              </a:tabLst>
            </a:pPr>
            <a:r>
              <a:rPr lang="uk-UA" sz="5000" b="1" u="none" strike="noStrike" spc="99">
                <a:solidFill>
                  <a:schemeClr val="lt1">
                    <a:lumMod val="95000"/>
                  </a:schemeClr>
                </a:solidFill>
                <a:effectLst/>
                <a:uFillTx/>
                <a:latin typeface="Corbel"/>
              </a:rPr>
              <a:t> </a:t>
            </a:r>
            <a:endParaRPr lang="uk-UA" sz="5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37" name="Графіка 7" descr="Користувач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6772320" y="3541320"/>
            <a:ext cx="216000" cy="21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6971400" y="3543120"/>
            <a:ext cx="420948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Департамент економічної політики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39" name="Графіка 9" descr="Смартфон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6764040" y="3896280"/>
            <a:ext cx="216000" cy="21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0" name="PlaceHolder 3"/>
          <p:cNvSpPr>
            <a:spLocks noGrp="1"/>
          </p:cNvSpPr>
          <p:nvPr>
            <p:ph/>
          </p:nvPr>
        </p:nvSpPr>
        <p:spPr>
          <a:xfrm>
            <a:off x="6989760" y="3886200"/>
            <a:ext cx="351864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+38 (0332) 777 933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41" name="Графіка 8" descr="Конверт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6764040" y="4298400"/>
            <a:ext cx="216000" cy="216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2" name="PlaceHolder 4"/>
          <p:cNvSpPr>
            <a:spLocks noGrp="1"/>
          </p:cNvSpPr>
          <p:nvPr>
            <p:ph/>
          </p:nvPr>
        </p:nvSpPr>
        <p:spPr>
          <a:xfrm>
            <a:off x="6989760" y="4263840"/>
            <a:ext cx="351864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7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econom@lutskrada.gov.ua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43" name="Графіка 10" descr="Посилання"/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>
          <a:xfrm>
            <a:off x="6738120" y="4653000"/>
            <a:ext cx="241920" cy="24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7002000" y="4653000"/>
            <a:ext cx="4551480" cy="285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uk-UA" sz="1800" b="0" u="none" strike="noStrike">
                <a:solidFill>
                  <a:schemeClr val="lt1">
                    <a:lumMod val="95000"/>
                  </a:schemeClr>
                </a:solidFill>
                <a:effectLst/>
                <a:uFillTx/>
                <a:latin typeface="Calibri Light"/>
              </a:rPr>
              <a:t>https://www.lutskrada.gov.ua/pages/stratehiia</a:t>
            </a: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Полілінія 11" descr="Пусте зображення зі зсувом"/>
          <p:cNvSpPr/>
          <p:nvPr/>
        </p:nvSpPr>
        <p:spPr>
          <a:xfrm>
            <a:off x="10801800" y="348120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60" name="Полілінія 11" descr="Пусте зображення зі зсувом"/>
          <p:cNvSpPr/>
          <p:nvPr/>
        </p:nvSpPr>
        <p:spPr>
          <a:xfrm>
            <a:off x="10518840" y="24969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61" name="Полілінія 11" descr="Пусте зображення зі зсувом"/>
          <p:cNvSpPr/>
          <p:nvPr/>
        </p:nvSpPr>
        <p:spPr>
          <a:xfrm>
            <a:off x="10845360" y="15127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3295080" y="344880"/>
            <a:ext cx="4802760" cy="5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СТРУКТУРА МОНІТОРИНГУ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163" name="Рисунок 162"/>
          <p:cNvPicPr/>
          <p:nvPr/>
        </p:nvPicPr>
        <p:blipFill>
          <a:blip r:embed="rId2"/>
          <a:stretch/>
        </p:blipFill>
        <p:spPr>
          <a:xfrm>
            <a:off x="422280" y="1038600"/>
            <a:ext cx="9801000" cy="5400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Полілінія 11" descr="Пусте зображення зі зсувом"/>
          <p:cNvSpPr/>
          <p:nvPr/>
        </p:nvSpPr>
        <p:spPr>
          <a:xfrm>
            <a:off x="10801800" y="348120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65" name="Полілінія 11" descr="Пусте зображення зі зсувом"/>
          <p:cNvSpPr/>
          <p:nvPr/>
        </p:nvSpPr>
        <p:spPr>
          <a:xfrm>
            <a:off x="10518840" y="24969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66" name="Полілінія 11" descr="Пусте зображення зі зсувом"/>
          <p:cNvSpPr/>
          <p:nvPr/>
        </p:nvSpPr>
        <p:spPr>
          <a:xfrm>
            <a:off x="10801800" y="15127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3969720" y="522360"/>
            <a:ext cx="3724920" cy="74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rgbClr val="020202"/>
                </a:solidFill>
                <a:effectLst/>
                <a:uFillTx/>
                <a:latin typeface="Corbel"/>
                <a:ea typeface="PT Serif"/>
              </a:rPr>
              <a:t>Поточні результати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19760" y="2749680"/>
            <a:ext cx="4269960" cy="2505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</a:pPr>
            <a:r>
              <a:rPr lang="uk-UA" sz="2800" b="1" u="none" strike="noStrike" dirty="0">
                <a:solidFill>
                  <a:schemeClr val="dk1"/>
                </a:solidFill>
                <a:effectLst/>
                <a:uFillTx/>
                <a:latin typeface="Calibri Light"/>
              </a:rPr>
              <a:t>Середній рівень виконання Стратегії становить 43 %.</a:t>
            </a:r>
            <a:endParaRPr lang="uk-UA" sz="2800" b="0" u="none" strike="noStrike" dirty="0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169" name="Рисунок 186"/>
          <p:cNvPicPr/>
          <p:nvPr/>
        </p:nvPicPr>
        <p:blipFill>
          <a:blip r:embed="rId2"/>
          <a:stretch/>
        </p:blipFill>
        <p:spPr>
          <a:xfrm>
            <a:off x="5456160" y="1527480"/>
            <a:ext cx="4371120" cy="4841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Полілінія 1" descr="Пусте зображення зі зсувом"/>
          <p:cNvSpPr/>
          <p:nvPr/>
        </p:nvSpPr>
        <p:spPr>
          <a:xfrm>
            <a:off x="10844280" y="33645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71" name="Полілінія 2" descr="Пусте зображення зі зсувом"/>
          <p:cNvSpPr/>
          <p:nvPr/>
        </p:nvSpPr>
        <p:spPr>
          <a:xfrm>
            <a:off x="10388160" y="23965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72" name="Полілінія 3" descr="Пусте зображення зі зсувом"/>
          <p:cNvSpPr/>
          <p:nvPr/>
        </p:nvSpPr>
        <p:spPr>
          <a:xfrm>
            <a:off x="10844280" y="143964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47640" y="171720"/>
            <a:ext cx="10514160" cy="5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РІВЕНЬ ДОСЯГНЕННЯ СТРАТЕГІЧНИХ ЦІЛЕЙ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174" name="Рисунок 173"/>
          <p:cNvPicPr/>
          <p:nvPr/>
        </p:nvPicPr>
        <p:blipFill>
          <a:blip r:embed="rId2"/>
          <a:stretch/>
        </p:blipFill>
        <p:spPr>
          <a:xfrm>
            <a:off x="720000" y="900000"/>
            <a:ext cx="9000000" cy="144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5" name="Рисунок 174"/>
          <p:cNvPicPr/>
          <p:nvPr/>
        </p:nvPicPr>
        <p:blipFill>
          <a:blip r:embed="rId3"/>
          <a:stretch/>
        </p:blipFill>
        <p:spPr>
          <a:xfrm>
            <a:off x="720000" y="2479320"/>
            <a:ext cx="9000000" cy="4000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Полілінія 4" descr="Пусте зображення зі зсувом"/>
          <p:cNvSpPr/>
          <p:nvPr/>
        </p:nvSpPr>
        <p:spPr>
          <a:xfrm>
            <a:off x="10844280" y="33645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77" name="Полілінія 6" descr="Пусте зображення зі зсувом"/>
          <p:cNvSpPr/>
          <p:nvPr/>
        </p:nvSpPr>
        <p:spPr>
          <a:xfrm>
            <a:off x="10388160" y="23965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78" name="Полілінія 7" descr="Пусте зображення зі зсувом"/>
          <p:cNvSpPr/>
          <p:nvPr/>
        </p:nvSpPr>
        <p:spPr>
          <a:xfrm>
            <a:off x="10844280" y="143964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47640" y="171720"/>
            <a:ext cx="10514160" cy="5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РІВЕНЬ</a:t>
            </a:r>
            <a:r>
              <a:rPr lang="ru-RU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 </a:t>
            </a: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ДОСЯГНЕННЯ</a:t>
            </a:r>
            <a:r>
              <a:rPr lang="ru-RU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 </a:t>
            </a: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СТРАТЕГІЧНОЇ</a:t>
            </a:r>
            <a:r>
              <a:rPr lang="ru-RU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 </a:t>
            </a: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ЦІЛІ</a:t>
            </a:r>
            <a:r>
              <a:rPr lang="ru-RU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 №1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180" name="Рисунок 196"/>
          <p:cNvPicPr/>
          <p:nvPr/>
        </p:nvPicPr>
        <p:blipFill>
          <a:blip r:embed="rId2"/>
          <a:stretch/>
        </p:blipFill>
        <p:spPr>
          <a:xfrm>
            <a:off x="720000" y="1044000"/>
            <a:ext cx="8820000" cy="1335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1" name="PlaceHolder 7"/>
          <p:cNvSpPr/>
          <p:nvPr/>
        </p:nvSpPr>
        <p:spPr>
          <a:xfrm>
            <a:off x="1008000" y="549360"/>
            <a:ext cx="9827640" cy="45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2" name="Рисунок 198"/>
          <p:cNvPicPr/>
          <p:nvPr/>
        </p:nvPicPr>
        <p:blipFill>
          <a:blip r:embed="rId3"/>
          <a:stretch/>
        </p:blipFill>
        <p:spPr>
          <a:xfrm>
            <a:off x="720000" y="2476354"/>
            <a:ext cx="8819999" cy="4034331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Полілінія 8" descr="Пусте зображення зі зсувом"/>
          <p:cNvSpPr/>
          <p:nvPr/>
        </p:nvSpPr>
        <p:spPr>
          <a:xfrm>
            <a:off x="10844280" y="33645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84" name="Полілінія 9" descr="Пусте зображення зі зсувом"/>
          <p:cNvSpPr/>
          <p:nvPr/>
        </p:nvSpPr>
        <p:spPr>
          <a:xfrm>
            <a:off x="10388160" y="23965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85" name="Полілінія 10" descr="Пусте зображення зі зсувом"/>
          <p:cNvSpPr/>
          <p:nvPr/>
        </p:nvSpPr>
        <p:spPr>
          <a:xfrm>
            <a:off x="10844280" y="143964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47640" y="171720"/>
            <a:ext cx="10514160" cy="5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СЕРЕДНІЙ РІВЕНЬ ДОСЯГНЕННЯ СТРАТЕГІЧНОЇ ЦІЛІ №2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187" name="Рисунок 203"/>
          <p:cNvPicPr/>
          <p:nvPr/>
        </p:nvPicPr>
        <p:blipFill>
          <a:blip r:embed="rId2"/>
          <a:stretch/>
        </p:blipFill>
        <p:spPr>
          <a:xfrm>
            <a:off x="1007100" y="2212749"/>
            <a:ext cx="8833680" cy="4272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8" name="Рисунок 205"/>
          <p:cNvPicPr/>
          <p:nvPr/>
        </p:nvPicPr>
        <p:blipFill>
          <a:blip r:embed="rId3"/>
          <a:stretch/>
        </p:blipFill>
        <p:spPr>
          <a:xfrm>
            <a:off x="336240" y="1071000"/>
            <a:ext cx="10175400" cy="891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Полілінія 12" descr="Пусте зображення зі зсувом"/>
          <p:cNvSpPr/>
          <p:nvPr/>
        </p:nvSpPr>
        <p:spPr>
          <a:xfrm>
            <a:off x="10844280" y="33645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0" name="Полілінія 13" descr="Пусте зображення зі зсувом"/>
          <p:cNvSpPr/>
          <p:nvPr/>
        </p:nvSpPr>
        <p:spPr>
          <a:xfrm>
            <a:off x="10388160" y="23965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1" name="Полілінія 14" descr="Пусте зображення зі зсувом"/>
          <p:cNvSpPr/>
          <p:nvPr/>
        </p:nvSpPr>
        <p:spPr>
          <a:xfrm>
            <a:off x="10844280" y="143964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647640" y="171720"/>
            <a:ext cx="10514160" cy="5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СЕРЕДНІЙ РІВЕНЬ ДОСЯГНЕННЯ СТРАТЕГІЧНОЇ ЦІЛІ №3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193" name="Рисунок 210"/>
          <p:cNvPicPr/>
          <p:nvPr/>
        </p:nvPicPr>
        <p:blipFill>
          <a:blip r:embed="rId2"/>
          <a:stretch/>
        </p:blipFill>
        <p:spPr>
          <a:xfrm>
            <a:off x="993960" y="2340000"/>
            <a:ext cx="8833680" cy="428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" name="Рисунок 211"/>
          <p:cNvPicPr/>
          <p:nvPr/>
        </p:nvPicPr>
        <p:blipFill>
          <a:blip r:embed="rId3"/>
          <a:stretch/>
        </p:blipFill>
        <p:spPr>
          <a:xfrm>
            <a:off x="540000" y="1143720"/>
            <a:ext cx="9755640" cy="997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" name="PlaceHolder 9"/>
          <p:cNvSpPr/>
          <p:nvPr/>
        </p:nvSpPr>
        <p:spPr>
          <a:xfrm>
            <a:off x="1008000" y="549360"/>
            <a:ext cx="9827640" cy="45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олілінія 15" descr="Пусте зображення зі зсувом"/>
          <p:cNvSpPr/>
          <p:nvPr/>
        </p:nvSpPr>
        <p:spPr>
          <a:xfrm>
            <a:off x="10844280" y="33645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7" name="Полілінія 16" descr="Пусте зображення зі зсувом"/>
          <p:cNvSpPr/>
          <p:nvPr/>
        </p:nvSpPr>
        <p:spPr>
          <a:xfrm>
            <a:off x="10388160" y="23965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8" name="Полілінія 17" descr="Пусте зображення зі зсувом"/>
          <p:cNvSpPr/>
          <p:nvPr/>
        </p:nvSpPr>
        <p:spPr>
          <a:xfrm>
            <a:off x="10844280" y="143964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47640" y="171720"/>
            <a:ext cx="10514160" cy="5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СЕРЕДНІЙ РІВЕНЬ ДОСЯГНЕННЯ СТРАТЕГІЧНОЇ ЦІЛІ №4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00" name="Рисунок 217"/>
          <p:cNvPicPr/>
          <p:nvPr/>
        </p:nvPicPr>
        <p:blipFill>
          <a:blip r:embed="rId2"/>
          <a:stretch/>
        </p:blipFill>
        <p:spPr>
          <a:xfrm>
            <a:off x="793080" y="1167840"/>
            <a:ext cx="9430560" cy="1040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1" name="Рисунок 218"/>
          <p:cNvPicPr/>
          <p:nvPr/>
        </p:nvPicPr>
        <p:blipFill>
          <a:blip r:embed="rId3"/>
          <a:stretch/>
        </p:blipFill>
        <p:spPr>
          <a:xfrm>
            <a:off x="1256400" y="2484000"/>
            <a:ext cx="8478000" cy="4103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2" name="PlaceHolder 10"/>
          <p:cNvSpPr/>
          <p:nvPr/>
        </p:nvSpPr>
        <p:spPr>
          <a:xfrm>
            <a:off x="1080000" y="549360"/>
            <a:ext cx="9755640" cy="45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Полілінія 18" descr="Пусте зображення зі зсувом"/>
          <p:cNvSpPr/>
          <p:nvPr/>
        </p:nvSpPr>
        <p:spPr>
          <a:xfrm>
            <a:off x="10844280" y="336456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04" name="Полілінія 19" descr="Пусте зображення зі зсувом"/>
          <p:cNvSpPr/>
          <p:nvPr/>
        </p:nvSpPr>
        <p:spPr>
          <a:xfrm>
            <a:off x="10388160" y="239652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05" name="Полілінія 20" descr="Пусте зображення зі зсувом"/>
          <p:cNvSpPr/>
          <p:nvPr/>
        </p:nvSpPr>
        <p:spPr>
          <a:xfrm>
            <a:off x="10844280" y="1439640"/>
            <a:ext cx="1287000" cy="1128960"/>
          </a:xfrm>
          <a:custGeom>
            <a:avLst/>
            <a:gdLst>
              <a:gd name="textAreaLeft" fmla="*/ 0 w 1287000"/>
              <a:gd name="textAreaRight" fmla="*/ 1289880 w 1287000"/>
              <a:gd name="textAreaTop" fmla="*/ 0 h 1128960"/>
              <a:gd name="textAreaBottom" fmla="*/ 1131840 h 1128960"/>
              <a:gd name="GluePoint1X" fmla="*/ 781 w 1099"/>
              <a:gd name="GluePoint1Y" fmla="*/ 0 h 968"/>
              <a:gd name="GluePoint2X" fmla="*/ 318 w 1099"/>
              <a:gd name="GluePoint2Y" fmla="*/ 0 h 968"/>
              <a:gd name="GluePoint3X" fmla="*/ 246 w 1099"/>
              <a:gd name="GluePoint3Y" fmla="*/ 42 h 968"/>
              <a:gd name="GluePoint4X" fmla="*/ 15 w 1099"/>
              <a:gd name="GluePoint4Y" fmla="*/ 443 h 968"/>
              <a:gd name="GluePoint5X" fmla="*/ 15 w 1099"/>
              <a:gd name="GluePoint5Y" fmla="*/ 525 h 968"/>
              <a:gd name="GluePoint6X" fmla="*/ 246 w 1099"/>
              <a:gd name="GluePoint6Y" fmla="*/ 926 h 968"/>
              <a:gd name="GluePoint7X" fmla="*/ 318 w 1099"/>
              <a:gd name="GluePoint7Y" fmla="*/ 968 h 968"/>
              <a:gd name="GluePoint8X" fmla="*/ 781 w 1099"/>
              <a:gd name="GluePoint8Y" fmla="*/ 968 h 968"/>
              <a:gd name="GluePoint9X" fmla="*/ 852 w 1099"/>
              <a:gd name="GluePoint9Y" fmla="*/ 926 h 968"/>
              <a:gd name="GluePoint10X" fmla="*/ 1084 w 1099"/>
              <a:gd name="GluePoint10Y" fmla="*/ 525 h 968"/>
              <a:gd name="GluePoint11X" fmla="*/ 1084 w 1099"/>
              <a:gd name="GluePoint11Y" fmla="*/ 443 h 968"/>
              <a:gd name="GluePoint12X" fmla="*/ 852 w 1099"/>
              <a:gd name="GluePoint12Y" fmla="*/ 42 h 968"/>
              <a:gd name="GluePoint13X" fmla="*/ 781 w 1099"/>
              <a:gd name="GluePoint13Y" fmla="*/ 0 h 968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</a:cxnLst>
            <a:rect l="textAreaLeft" t="textAreaTop" r="textAreaRight" b="textAreaBottom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>
            <a:solidFill>
              <a:srgbClr val="59595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914400">
              <a:lnSpc>
                <a:spcPct val="100000"/>
              </a:lnSpc>
            </a:pPr>
            <a:endParaRPr lang="uk-UA" sz="18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47640" y="171720"/>
            <a:ext cx="10514160" cy="51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uk-UA" sz="3000" b="1" u="none" strike="noStrike">
                <a:solidFill>
                  <a:schemeClr val="dk1"/>
                </a:solidFill>
                <a:effectLst/>
                <a:uFillTx/>
                <a:latin typeface="Corbel"/>
              </a:rPr>
              <a:t>СЕРЕДНІЙ РІВЕНЬ ДОСЯГНЕННЯ СТРАТЕГІЧНОЇ ЦІЛІ №5</a:t>
            </a:r>
            <a:endParaRPr lang="uk-UA" sz="3000" b="0" u="none" strike="noStrike">
              <a:solidFill>
                <a:schemeClr val="dk1"/>
              </a:solidFill>
              <a:effectLst/>
              <a:uFillTx/>
              <a:latin typeface="Calibri Light"/>
            </a:endParaRPr>
          </a:p>
        </p:txBody>
      </p:sp>
      <p:pic>
        <p:nvPicPr>
          <p:cNvPr id="207" name="Рисунок 224"/>
          <p:cNvPicPr/>
          <p:nvPr/>
        </p:nvPicPr>
        <p:blipFill>
          <a:blip r:embed="rId2"/>
          <a:stretch/>
        </p:blipFill>
        <p:spPr>
          <a:xfrm>
            <a:off x="108000" y="1024200"/>
            <a:ext cx="10619640" cy="1063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8" name="PlaceHolder 11"/>
          <p:cNvSpPr/>
          <p:nvPr/>
        </p:nvSpPr>
        <p:spPr>
          <a:xfrm>
            <a:off x="1008000" y="549360"/>
            <a:ext cx="9827640" cy="45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 anchorCtr="1">
            <a:noAutofit/>
          </a:bodyPr>
          <a:lstStyle/>
          <a:p>
            <a:pPr algn="ctr" defTabSz="914400">
              <a:lnSpc>
                <a:spcPct val="90000"/>
              </a:lnSpc>
              <a:tabLst>
                <a:tab pos="0" algn="l"/>
              </a:tabLst>
            </a:pPr>
            <a:endParaRPr lang="uk-UA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9" name="Рисунок 226"/>
          <p:cNvPicPr/>
          <p:nvPr/>
        </p:nvPicPr>
        <p:blipFill>
          <a:blip r:embed="rId3"/>
          <a:stretch/>
        </p:blipFill>
        <p:spPr>
          <a:xfrm>
            <a:off x="1026720" y="2431080"/>
            <a:ext cx="8512920" cy="4120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29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Геометрична презентація</Template>
  <TotalTime>1108</TotalTime>
  <Words>286</Words>
  <Application>Microsoft Office PowerPoint</Application>
  <PresentationFormat>Широкий екран</PresentationFormat>
  <Paragraphs>35</Paragraphs>
  <Slides>14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Corbel</vt:lpstr>
      <vt:lpstr>Times New Roman</vt:lpstr>
      <vt:lpstr>Тема Office</vt:lpstr>
      <vt:lpstr>Інформація про виконання Плану заходів із реалізації Стратегії розвитку Луцької міської територіальної громади станом на 01.01.2026</vt:lpstr>
      <vt:lpstr>СТРУКТУРА МОНІТОРИНГУ</vt:lpstr>
      <vt:lpstr>Поточні результати</vt:lpstr>
      <vt:lpstr>РІВЕНЬ ДОСЯГНЕННЯ СТРАТЕГІЧНИХ ЦІЛЕЙ</vt:lpstr>
      <vt:lpstr>РІВЕНЬ ДОСЯГНЕННЯ СТРАТЕГІЧНОЇ ЦІЛІ №1</vt:lpstr>
      <vt:lpstr>СЕРЕДНІЙ РІВЕНЬ ДОСЯГНЕННЯ СТРАТЕГІЧНОЇ ЦІЛІ №2</vt:lpstr>
      <vt:lpstr>СЕРЕДНІЙ РІВЕНЬ ДОСЯГНЕННЯ СТРАТЕГІЧНОЇ ЦІЛІ №3</vt:lpstr>
      <vt:lpstr>СЕРЕДНІЙ РІВЕНЬ ДОСЯГНЕННЯ СТРАТЕГІЧНОЇ ЦІЛІ №4</vt:lpstr>
      <vt:lpstr>СЕРЕДНІЙ РІВЕНЬ ДОСЯГНЕННЯ СТРАТЕГІЧНОЇ ЦІЛІ №5</vt:lpstr>
      <vt:lpstr>ОЦІНКА РЕЗУЛЬТАТІВ ВИКОНАННЯ СТРАТЕГІЇ  ЗА СТАТУСОМ ВИКОНАННЯ </vt:lpstr>
      <vt:lpstr>РЕЙТИНГИ СТРУКТУРНИХ ПІДРОЗДІЛІВ </vt:lpstr>
      <vt:lpstr>СТАН ВИКОНАННЯ ЗАВДАНЬ ТА ЗАХОДІВ ПЕРЕДБАЧЕНИХ ПЛАНОМ РЕАЛІЗАЦІЇ СТРАТЕГІЇ НА 2025-2027 РОКИ </vt:lpstr>
      <vt:lpstr>РЕАЛІЗОВАНІ ЗАХОДИ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Інформація про виконання Плану заходів із реалізації Стратегія розвитку Луцької міської територіальної громади станом на 1.07.2025</dc:title>
  <dc:subject/>
  <dc:creator>Карпук Оксана</dc:creator>
  <dc:description/>
  <cp:lastModifiedBy>Селюк Христина Вадимівна</cp:lastModifiedBy>
  <cp:revision>44</cp:revision>
  <cp:lastPrinted>2026-04-07T11:40:16Z</cp:lastPrinted>
  <dcterms:created xsi:type="dcterms:W3CDTF">2024-05-15T09:36:00Z</dcterms:created>
  <dcterms:modified xsi:type="dcterms:W3CDTF">2026-04-30T09:32:34Z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838FC9D06FA249A389D28B1806DB6851_13</vt:lpwstr>
  </property>
  <property fmtid="{D5CDD505-2E9C-101B-9397-08002B2CF9AE}" pid="3" name="KSOProductBuildVer">
    <vt:lpwstr>1033-12.2.0.21931</vt:lpwstr>
  </property>
  <property fmtid="{D5CDD505-2E9C-101B-9397-08002B2CF9AE}" pid="4" name="Notes">
    <vt:i4>1</vt:i4>
  </property>
  <property fmtid="{D5CDD505-2E9C-101B-9397-08002B2CF9AE}" pid="5" name="PresentationFormat">
    <vt:lpwstr>Широкий екран</vt:lpwstr>
  </property>
  <property fmtid="{D5CDD505-2E9C-101B-9397-08002B2CF9AE}" pid="6" name="Slides">
    <vt:i4>14</vt:i4>
  </property>
</Properties>
</file>