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  <p:sldMasterId id="2147483674" r:id="rId3"/>
    <p:sldMasterId id="2147483687" r:id="rId4"/>
  </p:sldMasterIdLst>
  <p:notesMasterIdLst>
    <p:notesMasterId r:id="rId28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4" r:id="rId22"/>
    <p:sldId id="275" r:id="rId23"/>
    <p:sldId id="276" r:id="rId24"/>
    <p:sldId id="280" r:id="rId25"/>
    <p:sldId id="278" r:id="rId26"/>
    <p:sldId id="279" r:id="rId27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149"/>
    <p:restoredTop sz="94737"/>
  </p:normalViewPr>
  <p:slideViewPr>
    <p:cSldViewPr snapToGrid="0">
      <p:cViewPr varScale="1">
        <p:scale>
          <a:sx n="109" d="100"/>
          <a:sy n="109" d="100"/>
        </p:scale>
        <p:origin x="153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viewProps" Target="viewProps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Microsoft_Excel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Microsoft_Excel1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Microsoft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  <c:spPr>
        <a:solidFill>
          <a:srgbClr val="D9D9D9"/>
        </a:solidFill>
        <a:ln>
          <a:noFill/>
        </a:ln>
      </c:spPr>
    </c:floor>
    <c:sideWall>
      <c:thickness val="0"/>
      <c:spPr>
        <a:solidFill>
          <a:srgbClr val="D9D9D9"/>
        </a:solidFill>
        <a:ln>
          <a:noFill/>
        </a:ln>
      </c:spPr>
    </c:sideWall>
    <c:backWall>
      <c:thickness val="0"/>
      <c:spPr>
        <a:solidFill>
          <a:srgbClr val="D9D9D9"/>
        </a:solidFill>
        <a:ln>
          <a:noFill/>
        </a:ln>
      </c:spPr>
    </c:backWall>
    <c:plotArea>
      <c:layout>
        <c:manualLayout>
          <c:layoutTarget val="inner"/>
          <c:xMode val="edge"/>
          <c:yMode val="edge"/>
          <c:x val="5.7885631458362598E-2"/>
          <c:y val="8.0994550408719307E-2"/>
          <c:w val="0.53317435825501502"/>
          <c:h val="0.82288828337874698"/>
        </c:manualLayout>
      </c:layout>
      <c:pie3DChart>
        <c:varyColors val="1"/>
        <c:ser>
          <c:idx val="0"/>
          <c:order val="0"/>
          <c:tx>
            <c:strRef>
              <c:f>label 0</c:f>
              <c:strCache>
                <c:ptCount val="1"/>
                <c:pt idx="0">
                  <c:v>Неназвані ряди 1</c:v>
                </c:pt>
              </c:strCache>
            </c:strRef>
          </c:tx>
          <c:spPr>
            <a:solidFill>
              <a:srgbClr val="0F6FC6"/>
            </a:solidFill>
            <a:ln>
              <a:noFill/>
            </a:ln>
          </c:spPr>
          <c:explosion val="1"/>
          <c:dPt>
            <c:idx val="0"/>
            <c:bubble3D val="0"/>
            <c:spPr>
              <a:solidFill>
                <a:srgbClr val="0F6FC6"/>
              </a:solidFill>
              <a:ln w="25560">
                <a:solidFill>
                  <a:srgbClr val="FFFFFF"/>
                </a:solidFill>
                <a:round/>
              </a:ln>
            </c:spPr>
            <c:extLst>
              <c:ext xmlns:c16="http://schemas.microsoft.com/office/drawing/2014/chart" uri="{C3380CC4-5D6E-409C-BE32-E72D297353CC}">
                <c16:uniqueId val="{00000001-CFF8-A040-98B3-2135D17FD1D9}"/>
              </c:ext>
            </c:extLst>
          </c:dPt>
          <c:dPt>
            <c:idx val="1"/>
            <c:bubble3D val="0"/>
            <c:spPr>
              <a:solidFill>
                <a:srgbClr val="009DD9"/>
              </a:solidFill>
              <a:ln w="25560">
                <a:solidFill>
                  <a:srgbClr val="FFFFFF"/>
                </a:solidFill>
                <a:round/>
              </a:ln>
            </c:spPr>
            <c:extLst>
              <c:ext xmlns:c16="http://schemas.microsoft.com/office/drawing/2014/chart" uri="{C3380CC4-5D6E-409C-BE32-E72D297353CC}">
                <c16:uniqueId val="{00000003-CFF8-A040-98B3-2135D17FD1D9}"/>
              </c:ext>
            </c:extLst>
          </c:dPt>
          <c:dPt>
            <c:idx val="2"/>
            <c:bubble3D val="0"/>
            <c:spPr>
              <a:solidFill>
                <a:srgbClr val="0BD0D9"/>
              </a:solidFill>
              <a:ln w="25560">
                <a:solidFill>
                  <a:srgbClr val="FFFFFF"/>
                </a:solidFill>
                <a:round/>
              </a:ln>
            </c:spPr>
            <c:extLst>
              <c:ext xmlns:c16="http://schemas.microsoft.com/office/drawing/2014/chart" uri="{C3380CC4-5D6E-409C-BE32-E72D297353CC}">
                <c16:uniqueId val="{00000005-CFF8-A040-98B3-2135D17FD1D9}"/>
              </c:ext>
            </c:extLst>
          </c:dPt>
          <c:dPt>
            <c:idx val="3"/>
            <c:bubble3D val="0"/>
            <c:spPr>
              <a:solidFill>
                <a:srgbClr val="10CF9B"/>
              </a:solidFill>
              <a:ln w="25560">
                <a:solidFill>
                  <a:srgbClr val="FFFFFF"/>
                </a:solidFill>
                <a:round/>
              </a:ln>
            </c:spPr>
            <c:extLst>
              <c:ext xmlns:c16="http://schemas.microsoft.com/office/drawing/2014/chart" uri="{C3380CC4-5D6E-409C-BE32-E72D297353CC}">
                <c16:uniqueId val="{00000007-CFF8-A040-98B3-2135D17FD1D9}"/>
              </c:ext>
            </c:extLst>
          </c:dPt>
          <c:dPt>
            <c:idx val="4"/>
            <c:bubble3D val="0"/>
            <c:spPr>
              <a:solidFill>
                <a:srgbClr val="7CCA62"/>
              </a:solidFill>
              <a:ln w="25560">
                <a:solidFill>
                  <a:srgbClr val="FFFFFF"/>
                </a:solidFill>
                <a:round/>
              </a:ln>
            </c:spPr>
            <c:extLst>
              <c:ext xmlns:c16="http://schemas.microsoft.com/office/drawing/2014/chart" uri="{C3380CC4-5D6E-409C-BE32-E72D297353CC}">
                <c16:uniqueId val="{00000009-CFF8-A040-98B3-2135D17FD1D9}"/>
              </c:ext>
            </c:extLst>
          </c:dPt>
          <c:dPt>
            <c:idx val="5"/>
            <c:bubble3D val="0"/>
            <c:spPr>
              <a:solidFill>
                <a:srgbClr val="A5C249"/>
              </a:solidFill>
              <a:ln w="25560">
                <a:solidFill>
                  <a:srgbClr val="FFFFFF"/>
                </a:solidFill>
                <a:round/>
              </a:ln>
            </c:spPr>
            <c:extLst>
              <c:ext xmlns:c16="http://schemas.microsoft.com/office/drawing/2014/chart" uri="{C3380CC4-5D6E-409C-BE32-E72D297353CC}">
                <c16:uniqueId val="{0000000B-CFF8-A040-98B3-2135D17FD1D9}"/>
              </c:ext>
            </c:extLst>
          </c:dPt>
          <c:dPt>
            <c:idx val="6"/>
            <c:bubble3D val="0"/>
            <c:spPr>
              <a:solidFill>
                <a:srgbClr val="094377"/>
              </a:solidFill>
              <a:ln w="25560">
                <a:solidFill>
                  <a:srgbClr val="FFFFFF"/>
                </a:solidFill>
                <a:round/>
              </a:ln>
            </c:spPr>
            <c:extLst>
              <c:ext xmlns:c16="http://schemas.microsoft.com/office/drawing/2014/chart" uri="{C3380CC4-5D6E-409C-BE32-E72D297353CC}">
                <c16:uniqueId val="{0000000D-CFF8-A040-98B3-2135D17FD1D9}"/>
              </c:ext>
            </c:extLst>
          </c:dPt>
          <c:dLbls>
            <c:dLbl>
              <c:idx val="0"/>
              <c:layout/>
              <c:spPr/>
              <c:txPr>
                <a:bodyPr/>
                <a:lstStyle/>
                <a:p>
                  <a:pPr>
                    <a:defRPr sz="1000" b="0" strike="noStrike" spc="-1">
                      <a:solidFill>
                        <a:srgbClr val="000000"/>
                      </a:solidFill>
                      <a:latin typeface="Arial"/>
                      <a:ea typeface="DejaVu Sans"/>
                    </a:defRPr>
                  </a:pPr>
                  <a:endParaRPr lang="uk-UA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1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CFF8-A040-98B3-2135D17FD1D9}"/>
                </c:ext>
              </c:extLst>
            </c:dLbl>
            <c:dLbl>
              <c:idx val="1"/>
              <c:layout/>
              <c:spPr/>
              <c:txPr>
                <a:bodyPr/>
                <a:lstStyle/>
                <a:p>
                  <a:pPr>
                    <a:defRPr sz="1000" b="0" strike="noStrike" spc="-1">
                      <a:solidFill>
                        <a:srgbClr val="000000"/>
                      </a:solidFill>
                      <a:latin typeface="Arial"/>
                      <a:ea typeface="DejaVu Sans"/>
                    </a:defRPr>
                  </a:pPr>
                  <a:endParaRPr lang="uk-UA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1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CFF8-A040-98B3-2135D17FD1D9}"/>
                </c:ext>
              </c:extLst>
            </c:dLbl>
            <c:dLbl>
              <c:idx val="2"/>
              <c:layout/>
              <c:spPr/>
              <c:txPr>
                <a:bodyPr/>
                <a:lstStyle/>
                <a:p>
                  <a:pPr>
                    <a:defRPr sz="1000" b="0" strike="noStrike" spc="-1">
                      <a:solidFill>
                        <a:srgbClr val="000000"/>
                      </a:solidFill>
                      <a:latin typeface="Arial"/>
                      <a:ea typeface="DejaVu Sans"/>
                    </a:defRPr>
                  </a:pPr>
                  <a:endParaRPr lang="uk-UA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1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CFF8-A040-98B3-2135D17FD1D9}"/>
                </c:ext>
              </c:extLst>
            </c:dLbl>
            <c:dLbl>
              <c:idx val="3"/>
              <c:layout/>
              <c:spPr/>
              <c:txPr>
                <a:bodyPr/>
                <a:lstStyle/>
                <a:p>
                  <a:pPr>
                    <a:defRPr sz="1000" b="0" strike="noStrike" spc="-1">
                      <a:solidFill>
                        <a:srgbClr val="000000"/>
                      </a:solidFill>
                      <a:latin typeface="Arial"/>
                      <a:ea typeface="DejaVu Sans"/>
                    </a:defRPr>
                  </a:pPr>
                  <a:endParaRPr lang="uk-UA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1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CFF8-A040-98B3-2135D17FD1D9}"/>
                </c:ext>
              </c:extLst>
            </c:dLbl>
            <c:dLbl>
              <c:idx val="4"/>
              <c:layout/>
              <c:spPr/>
              <c:txPr>
                <a:bodyPr/>
                <a:lstStyle/>
                <a:p>
                  <a:pPr>
                    <a:defRPr sz="1000" b="0" strike="noStrike" spc="-1">
                      <a:solidFill>
                        <a:srgbClr val="000000"/>
                      </a:solidFill>
                      <a:latin typeface="Arial"/>
                      <a:ea typeface="DejaVu Sans"/>
                    </a:defRPr>
                  </a:pPr>
                  <a:endParaRPr lang="uk-UA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1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CFF8-A040-98B3-2135D17FD1D9}"/>
                </c:ext>
              </c:extLst>
            </c:dLbl>
            <c:dLbl>
              <c:idx val="5"/>
              <c:layout/>
              <c:spPr/>
              <c:txPr>
                <a:bodyPr/>
                <a:lstStyle/>
                <a:p>
                  <a:pPr>
                    <a:defRPr sz="1000" b="0" strike="noStrike" spc="-1">
                      <a:solidFill>
                        <a:srgbClr val="000000"/>
                      </a:solidFill>
                      <a:latin typeface="Arial"/>
                      <a:ea typeface="DejaVu Sans"/>
                    </a:defRPr>
                  </a:pPr>
                  <a:endParaRPr lang="uk-UA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1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CFF8-A040-98B3-2135D17FD1D9}"/>
                </c:ext>
              </c:extLst>
            </c:dLbl>
            <c:dLbl>
              <c:idx val="6"/>
              <c:layout/>
              <c:spPr/>
              <c:txPr>
                <a:bodyPr/>
                <a:lstStyle/>
                <a:p>
                  <a:pPr>
                    <a:defRPr sz="1000" b="0" strike="noStrike" spc="-1">
                      <a:solidFill>
                        <a:srgbClr val="000000"/>
                      </a:solidFill>
                      <a:latin typeface="Arial"/>
                      <a:ea typeface="DejaVu Sans"/>
                    </a:defRPr>
                  </a:pPr>
                  <a:endParaRPr lang="uk-UA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1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CFF8-A040-98B3-2135D17FD1D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 strike="noStrike" spc="-1">
                    <a:solidFill>
                      <a:srgbClr val="000000"/>
                    </a:solidFill>
                    <a:latin typeface="Arial"/>
                    <a:ea typeface="DejaVu Sans"/>
                  </a:defRPr>
                </a:pPr>
                <a:endParaRPr lang="uk-UA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1"/>
            <c:separator>; 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categories</c:f>
              <c:strCache>
                <c:ptCount val="7"/>
                <c:pt idx="0">
                  <c:v>Про відзначення, заохочення  </c:v>
                </c:pt>
                <c:pt idx="1">
                  <c:v>Про відрядження працівників </c:v>
                </c:pt>
                <c:pt idx="2">
                  <c:v>Про участь у форумах, семінарах, конференціях</c:v>
                </c:pt>
                <c:pt idx="3">
                  <c:v>Про преміювання </c:v>
                </c:pt>
                <c:pt idx="4">
                  <c:v>Про стажування </c:v>
                </c:pt>
                <c:pt idx="5">
                  <c:v>Про присвоєння чергових рангів</c:v>
                </c:pt>
                <c:pt idx="6">
                  <c:v>Про прийняття переведення </c:v>
                </c:pt>
              </c:strCache>
            </c:strRef>
          </c:cat>
          <c:val>
            <c:numRef>
              <c:f>0</c:f>
              <c:numCache>
                <c:formatCode>General</c:formatCode>
                <c:ptCount val="7"/>
                <c:pt idx="0">
                  <c:v>230</c:v>
                </c:pt>
                <c:pt idx="1">
                  <c:v>50</c:v>
                </c:pt>
                <c:pt idx="2">
                  <c:v>12</c:v>
                </c:pt>
                <c:pt idx="3">
                  <c:v>230</c:v>
                </c:pt>
                <c:pt idx="4">
                  <c:v>118</c:v>
                </c:pt>
                <c:pt idx="5">
                  <c:v>29</c:v>
                </c:pt>
                <c:pt idx="6">
                  <c:v>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CFF8-A040-98B3-2135D17FD1D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legend>
      <c:legendPos val="r"/>
      <c:layout/>
      <c:overlay val="0"/>
      <c:spPr>
        <a:noFill/>
        <a:ln>
          <a:noFill/>
        </a:ln>
      </c:spPr>
      <c:txPr>
        <a:bodyPr/>
        <a:lstStyle/>
        <a:p>
          <a:pPr>
            <a:defRPr sz="1000" b="0" strike="noStrike" spc="-1">
              <a:solidFill>
                <a:srgbClr val="000000"/>
              </a:solidFill>
              <a:latin typeface="Arial"/>
              <a:ea typeface="DejaVu Sans"/>
            </a:defRPr>
          </a:pPr>
          <a:endParaRPr lang="uk-UA"/>
        </a:p>
      </c:txPr>
    </c:legend>
    <c:plotVisOnly val="1"/>
    <c:dispBlanksAs val="gap"/>
    <c:showDLblsOverMax val="1"/>
  </c:chart>
  <c:spPr>
    <a:noFill/>
    <a:ln w="9360">
      <a:noFill/>
    </a:ln>
  </c:spPr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c:style val="2"/>
  <c:chart>
    <c:autoTitleDeleted val="1"/>
    <c:view3D>
      <c:rotX val="30"/>
      <c:rotY val="180"/>
      <c:rAngAx val="0"/>
    </c:view3D>
    <c:floor>
      <c:thickness val="0"/>
      <c:spPr>
        <a:solidFill>
          <a:srgbClr val="D9D9D9"/>
        </a:solidFill>
        <a:ln>
          <a:noFill/>
        </a:ln>
      </c:spPr>
    </c:floor>
    <c:sideWall>
      <c:thickness val="0"/>
      <c:spPr>
        <a:solidFill>
          <a:srgbClr val="D9D9D9"/>
        </a:solidFill>
        <a:ln>
          <a:noFill/>
        </a:ln>
      </c:spPr>
    </c:sideWall>
    <c:backWall>
      <c:thickness val="0"/>
      <c:spPr>
        <a:solidFill>
          <a:srgbClr val="D9D9D9"/>
        </a:solidFill>
        <a:ln>
          <a:noFill/>
        </a:ln>
      </c:spPr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solidFill>
              <a:srgbClr val="0F6FC6"/>
            </a:solidFill>
            <a:ln>
              <a:noFill/>
            </a:ln>
          </c:spPr>
          <c:dPt>
            <c:idx val="0"/>
            <c:bubble3D val="0"/>
            <c:spPr>
              <a:solidFill>
                <a:srgbClr val="0F6FC6"/>
              </a:solidFill>
              <a:ln w="25560">
                <a:solidFill>
                  <a:srgbClr val="FFFFFF"/>
                </a:solidFill>
                <a:round/>
              </a:ln>
            </c:spPr>
            <c:extLst>
              <c:ext xmlns:c16="http://schemas.microsoft.com/office/drawing/2014/chart" uri="{C3380CC4-5D6E-409C-BE32-E72D297353CC}">
                <c16:uniqueId val="{00000001-6E09-4E66-B424-8333D908F2DA}"/>
              </c:ext>
            </c:extLst>
          </c:dPt>
          <c:dPt>
            <c:idx val="1"/>
            <c:bubble3D val="0"/>
            <c:spPr>
              <a:solidFill>
                <a:srgbClr val="009DD9"/>
              </a:solidFill>
              <a:ln w="25560">
                <a:solidFill>
                  <a:srgbClr val="FFFFFF"/>
                </a:solidFill>
                <a:round/>
              </a:ln>
            </c:spPr>
            <c:extLst>
              <c:ext xmlns:c16="http://schemas.microsoft.com/office/drawing/2014/chart" uri="{C3380CC4-5D6E-409C-BE32-E72D297353CC}">
                <c16:uniqueId val="{00000003-6E09-4E66-B424-8333D908F2DA}"/>
              </c:ext>
            </c:extLst>
          </c:dPt>
          <c:dPt>
            <c:idx val="2"/>
            <c:bubble3D val="0"/>
            <c:spPr>
              <a:solidFill>
                <a:srgbClr val="0BD0D9"/>
              </a:solidFill>
              <a:ln w="25560">
                <a:solidFill>
                  <a:srgbClr val="FFFFFF"/>
                </a:solidFill>
                <a:round/>
              </a:ln>
            </c:spPr>
            <c:extLst>
              <c:ext xmlns:c16="http://schemas.microsoft.com/office/drawing/2014/chart" uri="{C3380CC4-5D6E-409C-BE32-E72D297353CC}">
                <c16:uniqueId val="{00000005-6E09-4E66-B424-8333D908F2DA}"/>
              </c:ext>
            </c:extLst>
          </c:dPt>
          <c:dPt>
            <c:idx val="3"/>
            <c:bubble3D val="0"/>
            <c:spPr>
              <a:solidFill>
                <a:srgbClr val="10CF9B"/>
              </a:solidFill>
              <a:ln w="25560">
                <a:solidFill>
                  <a:srgbClr val="FFFFFF"/>
                </a:solidFill>
                <a:round/>
              </a:ln>
            </c:spPr>
            <c:extLst>
              <c:ext xmlns:c16="http://schemas.microsoft.com/office/drawing/2014/chart" uri="{C3380CC4-5D6E-409C-BE32-E72D297353CC}">
                <c16:uniqueId val="{00000007-6E09-4E66-B424-8333D908F2DA}"/>
              </c:ext>
            </c:extLst>
          </c:dPt>
          <c:dLbls>
            <c:spPr>
              <a:noFill/>
              <a:ln>
                <a:noFill/>
              </a:ln>
              <a:effectLst/>
            </c:sp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Лист1!$A$2:$A$5</c:f>
              <c:strCache>
                <c:ptCount val="4"/>
                <c:pt idx="0">
                  <c:v>РА - 173</c:v>
                </c:pt>
                <c:pt idx="1">
                  <c:v>РБ - 2171</c:v>
                </c:pt>
                <c:pt idx="2">
                  <c:v>РВ - 1487</c:v>
                </c:pt>
                <c:pt idx="3">
                  <c:v>РГ - 100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173</c:v>
                </c:pt>
                <c:pt idx="1">
                  <c:v>2171</c:v>
                </c:pt>
                <c:pt idx="2">
                  <c:v>1487</c:v>
                </c:pt>
                <c:pt idx="3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6E09-4E66-B424-8333D908F2DA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</c:legend>
    <c:plotVisOnly val="1"/>
    <c:dispBlanksAs val="gap"/>
    <c:showDLblsOverMax val="1"/>
  </c:chart>
  <c:spPr>
    <a:noFill/>
    <a:ln w="9360">
      <a:noFill/>
    </a:ln>
  </c:sp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c:style val="2"/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Стовпець1</c:v>
                </c:pt>
              </c:strCache>
            </c:strRef>
          </c:tx>
          <c:spPr>
            <a:solidFill>
              <a:srgbClr val="4F81BD"/>
            </a:solidFill>
            <a:ln>
              <a:noFill/>
            </a:ln>
          </c:spPr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1-A022-43C6-B196-0B50AC327BBB}"/>
              </c:ext>
            </c:extLst>
          </c:dPt>
          <c:dPt>
            <c:idx val="1"/>
            <c:bubble3D val="0"/>
            <c:spPr>
              <a:solidFill>
                <a:srgbClr val="C0504D"/>
              </a:solidFill>
              <a:ln>
                <a:noFill/>
              </a:ln>
            </c:spPr>
            <c:extLst>
              <c:ext xmlns:c16="http://schemas.microsoft.com/office/drawing/2014/chart" uri="{C3380CC4-5D6E-409C-BE32-E72D297353CC}">
                <c16:uniqueId val="{00000003-A022-43C6-B196-0B50AC327BBB}"/>
              </c:ext>
            </c:extLst>
          </c:dPt>
          <c:dPt>
            <c:idx val="2"/>
            <c:bubble3D val="0"/>
            <c:spPr>
              <a:solidFill>
                <a:srgbClr val="9BBB59"/>
              </a:solidFill>
              <a:ln>
                <a:noFill/>
              </a:ln>
            </c:spPr>
            <c:extLst>
              <c:ext xmlns:c16="http://schemas.microsoft.com/office/drawing/2014/chart" uri="{C3380CC4-5D6E-409C-BE32-E72D297353CC}">
                <c16:uniqueId val="{00000005-A022-43C6-B196-0B50AC327BBB}"/>
              </c:ext>
            </c:extLst>
          </c:dPt>
          <c:dPt>
            <c:idx val="3"/>
            <c:bubble3D val="0"/>
            <c:spPr>
              <a:solidFill>
                <a:srgbClr val="8064A2"/>
              </a:solidFill>
              <a:ln>
                <a:noFill/>
              </a:ln>
            </c:spPr>
            <c:extLst>
              <c:ext xmlns:c16="http://schemas.microsoft.com/office/drawing/2014/chart" uri="{C3380CC4-5D6E-409C-BE32-E72D297353CC}">
                <c16:uniqueId val="{00000007-A022-43C6-B196-0B50AC327BBB}"/>
              </c:ext>
            </c:extLst>
          </c:dPt>
          <c:dPt>
            <c:idx val="4"/>
            <c:bubble3D val="0"/>
            <c:spPr>
              <a:solidFill>
                <a:srgbClr val="4BACC6"/>
              </a:solidFill>
              <a:ln>
                <a:noFill/>
              </a:ln>
            </c:spPr>
            <c:extLst>
              <c:ext xmlns:c16="http://schemas.microsoft.com/office/drawing/2014/chart" uri="{C3380CC4-5D6E-409C-BE32-E72D297353CC}">
                <c16:uniqueId val="{00000009-A022-43C6-B196-0B50AC327BBB}"/>
              </c:ext>
            </c:extLst>
          </c:dPt>
          <c:dPt>
            <c:idx val="5"/>
            <c:bubble3D val="0"/>
            <c:spPr>
              <a:solidFill>
                <a:srgbClr val="F79646"/>
              </a:solidFill>
              <a:ln>
                <a:noFill/>
              </a:ln>
            </c:spPr>
            <c:extLst>
              <c:ext xmlns:c16="http://schemas.microsoft.com/office/drawing/2014/chart" uri="{C3380CC4-5D6E-409C-BE32-E72D297353CC}">
                <c16:uniqueId val="{0000000B-A022-43C6-B196-0B50AC327BBB}"/>
              </c:ext>
            </c:extLst>
          </c:dPt>
          <c:dLbls>
            <c:dLbl>
              <c:idx val="0"/>
              <c:layout/>
              <c:spPr/>
              <c:txPr>
                <a:bodyPr/>
                <a:lstStyle/>
                <a:p>
                  <a:pPr>
                    <a:defRPr sz="1000" b="0" strike="noStrike" spc="-1">
                      <a:solidFill>
                        <a:srgbClr val="000000"/>
                      </a:solidFill>
                      <a:latin typeface="Arial"/>
                      <a:ea typeface="DejaVu Sans"/>
                    </a:defRPr>
                  </a:pPr>
                  <a:endParaRPr lang="uk-UA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1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A022-43C6-B196-0B50AC327BBB}"/>
                </c:ext>
              </c:extLst>
            </c:dLbl>
            <c:dLbl>
              <c:idx val="1"/>
              <c:layout/>
              <c:spPr/>
              <c:txPr>
                <a:bodyPr/>
                <a:lstStyle/>
                <a:p>
                  <a:pPr>
                    <a:defRPr sz="1000" b="0" strike="noStrike" spc="-1">
                      <a:solidFill>
                        <a:srgbClr val="000000"/>
                      </a:solidFill>
                      <a:latin typeface="Arial"/>
                      <a:ea typeface="DejaVu Sans"/>
                    </a:defRPr>
                  </a:pPr>
                  <a:endParaRPr lang="uk-UA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1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A022-43C6-B196-0B50AC327BBB}"/>
                </c:ext>
              </c:extLst>
            </c:dLbl>
            <c:dLbl>
              <c:idx val="2"/>
              <c:layout/>
              <c:spPr/>
              <c:txPr>
                <a:bodyPr/>
                <a:lstStyle/>
                <a:p>
                  <a:pPr>
                    <a:defRPr sz="1000" b="0" strike="noStrike" spc="-1">
                      <a:solidFill>
                        <a:srgbClr val="000000"/>
                      </a:solidFill>
                      <a:latin typeface="Arial"/>
                      <a:ea typeface="DejaVu Sans"/>
                    </a:defRPr>
                  </a:pPr>
                  <a:endParaRPr lang="uk-UA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1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A022-43C6-B196-0B50AC327BBB}"/>
                </c:ext>
              </c:extLst>
            </c:dLbl>
            <c:dLbl>
              <c:idx val="3"/>
              <c:layout/>
              <c:spPr/>
              <c:txPr>
                <a:bodyPr/>
                <a:lstStyle/>
                <a:p>
                  <a:pPr>
                    <a:defRPr sz="1000" b="0" strike="noStrike" spc="-1">
                      <a:solidFill>
                        <a:srgbClr val="000000"/>
                      </a:solidFill>
                      <a:latin typeface="Arial"/>
                      <a:ea typeface="DejaVu Sans"/>
                    </a:defRPr>
                  </a:pPr>
                  <a:endParaRPr lang="uk-UA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1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A022-43C6-B196-0B50AC327BBB}"/>
                </c:ext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pPr>
                      <a:defRPr sz="10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defRPr>
                    </a:pPr>
                    <a:r>
                      <a:rPr lang="en-US" dirty="0"/>
                      <a:t>17</a:t>
                    </a:r>
                  </a:p>
                </c:rich>
              </c:tx>
              <c:spPr/>
              <c:dLblPos val="bestFit"/>
              <c:showLegendKey val="0"/>
              <c:showVal val="1"/>
              <c:showCatName val="0"/>
              <c:showSerName val="0"/>
              <c:showPercent val="0"/>
              <c:showBubbleSize val="1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A022-43C6-B196-0B50AC327BBB}"/>
                </c:ext>
              </c:extLst>
            </c:dLbl>
            <c:dLbl>
              <c:idx val="5"/>
              <c:layout/>
              <c:spPr/>
              <c:txPr>
                <a:bodyPr/>
                <a:lstStyle/>
                <a:p>
                  <a:pPr>
                    <a:defRPr sz="1000" b="0" strike="noStrike" spc="-1">
                      <a:solidFill>
                        <a:srgbClr val="000000"/>
                      </a:solidFill>
                      <a:latin typeface="Arial"/>
                      <a:ea typeface="DejaVu Sans"/>
                    </a:defRPr>
                  </a:pPr>
                  <a:endParaRPr lang="uk-UA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1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A022-43C6-B196-0B50AC327BB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 strike="noStrike" spc="-1">
                    <a:solidFill>
                      <a:srgbClr val="000000"/>
                    </a:solidFill>
                    <a:latin typeface="Arial"/>
                    <a:ea typeface="DejaVu Sans"/>
                  </a:defRPr>
                </a:pPr>
                <a:endParaRPr lang="uk-UA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1"/>
            <c:separator>; 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Лист1!$A$2:$A$7</c:f>
              <c:strCache>
                <c:ptCount val="6"/>
                <c:pt idx="0">
                  <c:v>Вирішення виробничих питань та питань життєдіяльності Луцької міської територіальної громади  </c:v>
                </c:pt>
                <c:pt idx="1">
                  <c:v>Підписання договорів </c:v>
                </c:pt>
                <c:pt idx="2">
                  <c:v>Обмін досвідом </c:v>
                </c:pt>
                <c:pt idx="3">
                  <c:v>Участь у конкурсах, навчальних програмах, засіданнях, проєктах, форумах, конференціях</c:v>
                </c:pt>
                <c:pt idx="4">
                  <c:v>Участь у судових засіданнях</c:v>
                </c:pt>
                <c:pt idx="5">
                  <c:v>Участь у заходах із вшанування 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35</c:v>
                </c:pt>
                <c:pt idx="1">
                  <c:v>2</c:v>
                </c:pt>
                <c:pt idx="2">
                  <c:v>11</c:v>
                </c:pt>
                <c:pt idx="3">
                  <c:v>71</c:v>
                </c:pt>
                <c:pt idx="4">
                  <c:v>30</c:v>
                </c:pt>
                <c:pt idx="5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A022-43C6-B196-0B50AC327BB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</c:spPr>
    </c:plotArea>
    <c:legend>
      <c:legendPos val="b"/>
      <c:layout/>
      <c:overlay val="0"/>
      <c:spPr>
        <a:noFill/>
        <a:ln>
          <a:noFill/>
        </a:ln>
      </c:spPr>
      <c:txPr>
        <a:bodyPr/>
        <a:lstStyle/>
        <a:p>
          <a:pPr>
            <a:defRPr sz="1000" b="0" strike="noStrike" spc="-1">
              <a:solidFill>
                <a:srgbClr val="000000"/>
              </a:solidFill>
              <a:latin typeface="Arial"/>
              <a:ea typeface="DejaVu Sans"/>
            </a:defRPr>
          </a:pPr>
          <a:endParaRPr lang="uk-UA"/>
        </a:p>
      </c:txPr>
    </c:legend>
    <c:plotVisOnly val="1"/>
    <c:dispBlanksAs val="gap"/>
    <c:showDLblsOverMax val="1"/>
  </c:chart>
  <c:spPr>
    <a:noFill/>
    <a:ln w="9360">
      <a:noFill/>
    </a:ln>
  </c:sp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uk-UA"/>
  <c:roundedCorners val="0"/>
  <c:style val="2"/>
  <c:chart>
    <c:autoTitleDeleted val="1"/>
    <c:plotArea>
      <c:layout/>
      <c:pieChart>
        <c:varyColors val="1"/>
        <c:ser>
          <c:idx val="0"/>
          <c:order val="0"/>
          <c:tx>
            <c:strRef>
              <c:f>label 0</c:f>
              <c:strCache>
                <c:ptCount val="1"/>
                <c:pt idx="0">
                  <c:v>Продажи</c:v>
                </c:pt>
              </c:strCache>
            </c:strRef>
          </c:tx>
          <c:spPr>
            <a:solidFill>
              <a:srgbClr val="4F81BD"/>
            </a:solidFill>
            <a:ln>
              <a:noFill/>
            </a:ln>
          </c:spPr>
          <c:explosion val="8"/>
          <c:dPt>
            <c:idx val="0"/>
            <c:bubble3D val="0"/>
            <c:spPr>
              <a:gradFill>
                <a:gsLst>
                  <a:gs pos="0">
                    <a:srgbClr val="2E5F99"/>
                  </a:gs>
                  <a:gs pos="100000">
                    <a:srgbClr val="3C7AC7"/>
                  </a:gs>
                </a:gsLst>
                <a:lin ang="16200000"/>
              </a:gradFill>
              <a:ln>
                <a:noFill/>
              </a:ln>
            </c:spPr>
            <c:extLst>
              <c:ext xmlns:c16="http://schemas.microsoft.com/office/drawing/2014/chart" uri="{C3380CC4-5D6E-409C-BE32-E72D297353CC}">
                <c16:uniqueId val="{00000001-B450-470E-8FFE-BBDBA6F4E49E}"/>
              </c:ext>
            </c:extLst>
          </c:dPt>
          <c:dPt>
            <c:idx val="1"/>
            <c:bubble3D val="0"/>
            <c:spPr>
              <a:gradFill>
                <a:gsLst>
                  <a:gs pos="0">
                    <a:srgbClr val="9C2F2C"/>
                  </a:gs>
                  <a:gs pos="100000">
                    <a:srgbClr val="CB3D39"/>
                  </a:gs>
                </a:gsLst>
                <a:lin ang="16200000"/>
              </a:gradFill>
              <a:ln>
                <a:noFill/>
              </a:ln>
            </c:spPr>
            <c:extLst>
              <c:ext xmlns:c16="http://schemas.microsoft.com/office/drawing/2014/chart" uri="{C3380CC4-5D6E-409C-BE32-E72D297353CC}">
                <c16:uniqueId val="{00000003-B450-470E-8FFE-BBDBA6F4E49E}"/>
              </c:ext>
            </c:extLst>
          </c:dPt>
          <c:dPt>
            <c:idx val="2"/>
            <c:bubble3D val="0"/>
            <c:spPr>
              <a:gradFill>
                <a:gsLst>
                  <a:gs pos="0">
                    <a:srgbClr val="779637"/>
                  </a:gs>
                  <a:gs pos="100000">
                    <a:srgbClr val="9BC348"/>
                  </a:gs>
                </a:gsLst>
                <a:lin ang="16200000"/>
              </a:gradFill>
              <a:ln>
                <a:noFill/>
              </a:ln>
            </c:spPr>
            <c:extLst>
              <c:ext xmlns:c16="http://schemas.microsoft.com/office/drawing/2014/chart" uri="{C3380CC4-5D6E-409C-BE32-E72D297353CC}">
                <c16:uniqueId val="{00000005-B450-470E-8FFE-BBDBA6F4E49E}"/>
              </c:ext>
            </c:extLst>
          </c:dPt>
          <c:dLbls>
            <c:dLbl>
              <c:idx val="0"/>
              <c:layout/>
              <c:spPr/>
              <c:txPr>
                <a:bodyPr/>
                <a:lstStyle/>
                <a:p>
                  <a:pPr>
                    <a:defRPr sz="1000" b="0" strike="noStrike" spc="-1">
                      <a:solidFill>
                        <a:srgbClr val="000000"/>
                      </a:solidFill>
                      <a:latin typeface="Arial"/>
                      <a:ea typeface="DejaVu Sans"/>
                    </a:defRPr>
                  </a:pPr>
                  <a:endParaRPr lang="uk-UA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1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B450-470E-8FFE-BBDBA6F4E49E}"/>
                </c:ext>
              </c:extLst>
            </c:dLbl>
            <c:dLbl>
              <c:idx val="1"/>
              <c:layout/>
              <c:spPr/>
              <c:txPr>
                <a:bodyPr/>
                <a:lstStyle/>
                <a:p>
                  <a:pPr>
                    <a:defRPr sz="1000" b="0" strike="noStrike" spc="-1">
                      <a:solidFill>
                        <a:srgbClr val="000000"/>
                      </a:solidFill>
                      <a:latin typeface="Arial"/>
                      <a:ea typeface="DejaVu Sans"/>
                    </a:defRPr>
                  </a:pPr>
                  <a:endParaRPr lang="uk-UA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1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B450-470E-8FFE-BBDBA6F4E49E}"/>
                </c:ext>
              </c:extLst>
            </c:dLbl>
            <c:dLbl>
              <c:idx val="2"/>
              <c:layout/>
              <c:spPr/>
              <c:txPr>
                <a:bodyPr/>
                <a:lstStyle/>
                <a:p>
                  <a:pPr>
                    <a:defRPr sz="1000" b="0" strike="noStrike" spc="-1">
                      <a:solidFill>
                        <a:srgbClr val="000000"/>
                      </a:solidFill>
                      <a:latin typeface="Arial"/>
                      <a:ea typeface="DejaVu Sans"/>
                    </a:defRPr>
                  </a:pPr>
                  <a:endParaRPr lang="uk-UA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1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B450-470E-8FFE-BBDBA6F4E49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97" b="0" strike="noStrike" spc="-1">
                    <a:solidFill>
                      <a:srgbClr val="404040"/>
                    </a:solidFill>
                    <a:latin typeface="Arial"/>
                    <a:ea typeface="DejaVu Sans"/>
                  </a:defRPr>
                </a:pPr>
                <a:endParaRPr lang="uk-UA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1"/>
            <c:separator>; 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categories</c:f>
              <c:strCache>
                <c:ptCount val="3"/>
                <c:pt idx="0">
                  <c:v>Висока оцінка</c:v>
                </c:pt>
                <c:pt idx="1">
                  <c:v>Добра оцінка</c:v>
                </c:pt>
                <c:pt idx="2">
                  <c:v>Задовільна оцінка</c:v>
                </c:pt>
              </c:strCache>
            </c:strRef>
          </c:cat>
          <c:val>
            <c:numRef>
              <c:f>0</c:f>
              <c:numCache>
                <c:formatCode>General</c:formatCode>
                <c:ptCount val="3"/>
                <c:pt idx="0">
                  <c:v>318</c:v>
                </c:pt>
                <c:pt idx="1">
                  <c:v>70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B450-470E-8FFE-BBDBA6F4E49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173"/>
      </c:pieChart>
      <c:spPr>
        <a:noFill/>
        <a:ln>
          <a:noFill/>
        </a:ln>
      </c:spPr>
    </c:plotArea>
    <c:legend>
      <c:legendPos val="r"/>
      <c:layout/>
      <c:overlay val="0"/>
      <c:spPr>
        <a:noFill/>
        <a:ln>
          <a:noFill/>
        </a:ln>
      </c:spPr>
      <c:txPr>
        <a:bodyPr/>
        <a:lstStyle/>
        <a:p>
          <a:pPr>
            <a:defRPr sz="1197" b="0" strike="noStrike" spc="-1">
              <a:solidFill>
                <a:srgbClr val="595959"/>
              </a:solidFill>
              <a:latin typeface="Arial"/>
              <a:ea typeface="DejaVu Sans"/>
            </a:defRPr>
          </a:pPr>
          <a:endParaRPr lang="uk-UA"/>
        </a:p>
      </c:txPr>
    </c:legend>
    <c:plotVisOnly val="1"/>
    <c:dispBlanksAs val="gap"/>
    <c:showDLblsOverMax val="1"/>
  </c:chart>
  <c:spPr>
    <a:noFill/>
    <a:ln w="9360">
      <a:noFill/>
    </a:ln>
  </c:spPr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c:style val="2"/>
  <c:chart>
    <c:autoTitleDeleted val="1"/>
    <c:view3D>
      <c:rotX val="34"/>
      <c:rotY val="0"/>
      <c:rAngAx val="0"/>
    </c:view3D>
    <c:floor>
      <c:thickness val="0"/>
      <c:spPr>
        <a:solidFill>
          <a:srgbClr val="D9D9D9"/>
        </a:solidFill>
        <a:ln>
          <a:noFill/>
        </a:ln>
      </c:spPr>
    </c:floor>
    <c:sideWall>
      <c:thickness val="0"/>
      <c:spPr>
        <a:solidFill>
          <a:srgbClr val="D9D9D9"/>
        </a:solidFill>
        <a:ln>
          <a:noFill/>
        </a:ln>
      </c:spPr>
    </c:sideWall>
    <c:backWall>
      <c:thickness val="0"/>
      <c:spPr>
        <a:solidFill>
          <a:srgbClr val="D9D9D9"/>
        </a:solidFill>
        <a:ln>
          <a:noFill/>
        </a:ln>
      </c:spPr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Неназвані ряди 1</c:v>
                </c:pt>
              </c:strCache>
            </c:strRef>
          </c:tx>
          <c:spPr>
            <a:solidFill>
              <a:srgbClr val="4F81BD"/>
            </a:solidFill>
            <a:ln>
              <a:noFill/>
            </a:ln>
          </c:spPr>
          <c:dPt>
            <c:idx val="0"/>
            <c:bubble3D val="0"/>
            <c:spPr>
              <a:solidFill>
                <a:srgbClr val="4F81BD"/>
              </a:solidFill>
              <a:ln w="25560">
                <a:solidFill>
                  <a:srgbClr val="FFFFFF"/>
                </a:solidFill>
                <a:round/>
              </a:ln>
            </c:spPr>
            <c:extLst>
              <c:ext xmlns:c16="http://schemas.microsoft.com/office/drawing/2014/chart" uri="{C3380CC4-5D6E-409C-BE32-E72D297353CC}">
                <c16:uniqueId val="{00000001-6D4A-48D0-87DF-F9CFDF8AACBA}"/>
              </c:ext>
            </c:extLst>
          </c:dPt>
          <c:dPt>
            <c:idx val="1"/>
            <c:bubble3D val="0"/>
            <c:spPr>
              <a:solidFill>
                <a:srgbClr val="C0504D"/>
              </a:solidFill>
              <a:ln w="25560">
                <a:solidFill>
                  <a:srgbClr val="FFFFFF"/>
                </a:solidFill>
                <a:round/>
              </a:ln>
            </c:spPr>
            <c:extLst>
              <c:ext xmlns:c16="http://schemas.microsoft.com/office/drawing/2014/chart" uri="{C3380CC4-5D6E-409C-BE32-E72D297353CC}">
                <c16:uniqueId val="{00000003-6D4A-48D0-87DF-F9CFDF8AACBA}"/>
              </c:ext>
            </c:extLst>
          </c:dPt>
          <c:dPt>
            <c:idx val="2"/>
            <c:bubble3D val="0"/>
            <c:spPr>
              <a:solidFill>
                <a:srgbClr val="9BBB59"/>
              </a:solidFill>
              <a:ln w="25560">
                <a:solidFill>
                  <a:srgbClr val="FFFFFF"/>
                </a:solidFill>
                <a:round/>
              </a:ln>
            </c:spPr>
            <c:extLst>
              <c:ext xmlns:c16="http://schemas.microsoft.com/office/drawing/2014/chart" uri="{C3380CC4-5D6E-409C-BE32-E72D297353CC}">
                <c16:uniqueId val="{00000005-6D4A-48D0-87DF-F9CFDF8AACBA}"/>
              </c:ext>
            </c:extLst>
          </c:dPt>
          <c:dPt>
            <c:idx val="3"/>
            <c:bubble3D val="0"/>
            <c:spPr>
              <a:solidFill>
                <a:srgbClr val="8064A2"/>
              </a:solidFill>
              <a:ln w="25560">
                <a:solidFill>
                  <a:srgbClr val="FFFFFF"/>
                </a:solidFill>
                <a:round/>
              </a:ln>
            </c:spPr>
            <c:extLst>
              <c:ext xmlns:c16="http://schemas.microsoft.com/office/drawing/2014/chart" uri="{C3380CC4-5D6E-409C-BE32-E72D297353CC}">
                <c16:uniqueId val="{00000007-6D4A-48D0-87DF-F9CFDF8AACBA}"/>
              </c:ext>
            </c:extLst>
          </c:dPt>
          <c:dPt>
            <c:idx val="4"/>
            <c:bubble3D val="0"/>
            <c:spPr>
              <a:solidFill>
                <a:srgbClr val="4BACC6"/>
              </a:solidFill>
              <a:ln w="25560">
                <a:solidFill>
                  <a:srgbClr val="FFFFFF"/>
                </a:solidFill>
                <a:round/>
              </a:ln>
            </c:spPr>
            <c:extLst>
              <c:ext xmlns:c16="http://schemas.microsoft.com/office/drawing/2014/chart" uri="{C3380CC4-5D6E-409C-BE32-E72D297353CC}">
                <c16:uniqueId val="{00000009-6D4A-48D0-87DF-F9CFDF8AACBA}"/>
              </c:ext>
            </c:extLst>
          </c:dPt>
          <c:dPt>
            <c:idx val="5"/>
            <c:bubble3D val="0"/>
            <c:spPr>
              <a:solidFill>
                <a:srgbClr val="F79646"/>
              </a:solidFill>
              <a:ln w="25560">
                <a:solidFill>
                  <a:srgbClr val="FFFFFF"/>
                </a:solidFill>
                <a:round/>
              </a:ln>
            </c:spPr>
            <c:extLst>
              <c:ext xmlns:c16="http://schemas.microsoft.com/office/drawing/2014/chart" uri="{C3380CC4-5D6E-409C-BE32-E72D297353CC}">
                <c16:uniqueId val="{0000000B-6D4A-48D0-87DF-F9CFDF8AACBA}"/>
              </c:ext>
            </c:extLst>
          </c:dPt>
          <c:dPt>
            <c:idx val="6"/>
            <c:bubble3D val="0"/>
            <c:spPr>
              <a:solidFill>
                <a:srgbClr val="2C4D75"/>
              </a:solidFill>
              <a:ln w="25560">
                <a:solidFill>
                  <a:srgbClr val="FFFFFF"/>
                </a:solidFill>
                <a:round/>
              </a:ln>
            </c:spPr>
            <c:extLst>
              <c:ext xmlns:c16="http://schemas.microsoft.com/office/drawing/2014/chart" uri="{C3380CC4-5D6E-409C-BE32-E72D297353CC}">
                <c16:uniqueId val="{0000000D-6D4A-48D0-87DF-F9CFDF8AACBA}"/>
              </c:ext>
            </c:extLst>
          </c:dPt>
          <c:dPt>
            <c:idx val="7"/>
            <c:bubble3D val="0"/>
            <c:spPr>
              <a:solidFill>
                <a:srgbClr val="772C2A"/>
              </a:solidFill>
              <a:ln w="25560">
                <a:solidFill>
                  <a:srgbClr val="FFFFFF"/>
                </a:solidFill>
                <a:round/>
              </a:ln>
            </c:spPr>
            <c:extLst>
              <c:ext xmlns:c16="http://schemas.microsoft.com/office/drawing/2014/chart" uri="{C3380CC4-5D6E-409C-BE32-E72D297353CC}">
                <c16:uniqueId val="{0000000F-6D4A-48D0-87DF-F9CFDF8AACBA}"/>
              </c:ext>
            </c:extLst>
          </c:dPt>
          <c:dPt>
            <c:idx val="8"/>
            <c:bubble3D val="0"/>
            <c:spPr>
              <a:solidFill>
                <a:srgbClr val="5F7530"/>
              </a:solidFill>
              <a:ln w="25560">
                <a:solidFill>
                  <a:srgbClr val="FFFFFF"/>
                </a:solidFill>
                <a:round/>
              </a:ln>
            </c:spPr>
            <c:extLst>
              <c:ext xmlns:c16="http://schemas.microsoft.com/office/drawing/2014/chart" uri="{C3380CC4-5D6E-409C-BE32-E72D297353CC}">
                <c16:uniqueId val="{00000011-6D4A-48D0-87DF-F9CFDF8AACBA}"/>
              </c:ext>
            </c:extLst>
          </c:dPt>
          <c:dPt>
            <c:idx val="9"/>
            <c:bubble3D val="0"/>
            <c:spPr>
              <a:solidFill>
                <a:srgbClr val="4D3B62"/>
              </a:solidFill>
              <a:ln w="25560">
                <a:solidFill>
                  <a:srgbClr val="FFFFFF"/>
                </a:solidFill>
                <a:round/>
              </a:ln>
            </c:spPr>
            <c:extLst>
              <c:ext xmlns:c16="http://schemas.microsoft.com/office/drawing/2014/chart" uri="{C3380CC4-5D6E-409C-BE32-E72D297353CC}">
                <c16:uniqueId val="{00000013-6D4A-48D0-87DF-F9CFDF8AACBA}"/>
              </c:ext>
            </c:extLst>
          </c:dPt>
          <c:dPt>
            <c:idx val="10"/>
            <c:bubble3D val="0"/>
            <c:spPr>
              <a:solidFill>
                <a:srgbClr val="276A7C"/>
              </a:solidFill>
              <a:ln w="25560">
                <a:solidFill>
                  <a:srgbClr val="FFFFFF"/>
                </a:solidFill>
                <a:round/>
              </a:ln>
            </c:spPr>
            <c:extLst>
              <c:ext xmlns:c16="http://schemas.microsoft.com/office/drawing/2014/chart" uri="{C3380CC4-5D6E-409C-BE32-E72D297353CC}">
                <c16:uniqueId val="{00000015-6D4A-48D0-87DF-F9CFDF8AACBA}"/>
              </c:ext>
            </c:extLst>
          </c:dPt>
          <c:dPt>
            <c:idx val="11"/>
            <c:bubble3D val="0"/>
            <c:spPr>
              <a:solidFill>
                <a:srgbClr val="B65708"/>
              </a:solidFill>
              <a:ln w="25560">
                <a:solidFill>
                  <a:srgbClr val="FFFFFF"/>
                </a:solidFill>
                <a:round/>
              </a:ln>
            </c:spPr>
            <c:extLst>
              <c:ext xmlns:c16="http://schemas.microsoft.com/office/drawing/2014/chart" uri="{C3380CC4-5D6E-409C-BE32-E72D297353CC}">
                <c16:uniqueId val="{00000017-6D4A-48D0-87DF-F9CFDF8AACBA}"/>
              </c:ext>
            </c:extLst>
          </c:dPt>
          <c:dPt>
            <c:idx val="12"/>
            <c:bubble3D val="0"/>
            <c:spPr>
              <a:solidFill>
                <a:srgbClr val="729ACA"/>
              </a:solidFill>
              <a:ln w="25560">
                <a:solidFill>
                  <a:srgbClr val="FFFFFF"/>
                </a:solidFill>
                <a:round/>
              </a:ln>
            </c:spPr>
            <c:extLst>
              <c:ext xmlns:c16="http://schemas.microsoft.com/office/drawing/2014/chart" uri="{C3380CC4-5D6E-409C-BE32-E72D297353CC}">
                <c16:uniqueId val="{00000019-6D4A-48D0-87DF-F9CFDF8AACBA}"/>
              </c:ext>
            </c:extLst>
          </c:dPt>
          <c:dLbls>
            <c:dLbl>
              <c:idx val="0"/>
              <c:spPr/>
              <c:txPr>
                <a:bodyPr/>
                <a:lstStyle/>
                <a:p>
                  <a:pPr>
                    <a:defRPr sz="1000" b="0" strike="noStrike" spc="-1">
                      <a:solidFill>
                        <a:srgbClr val="000000"/>
                      </a:solidFill>
                      <a:latin typeface="Arial"/>
                      <a:ea typeface="DejaVu Sans"/>
                    </a:defRPr>
                  </a:pPr>
                  <a:endParaRPr lang="uk-UA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D4A-48D0-87DF-F9CFDF8AACBA}"/>
                </c:ext>
              </c:extLst>
            </c:dLbl>
            <c:dLbl>
              <c:idx val="1"/>
              <c:spPr/>
              <c:txPr>
                <a:bodyPr/>
                <a:lstStyle/>
                <a:p>
                  <a:pPr>
                    <a:defRPr sz="1000" b="0" strike="noStrike" spc="-1">
                      <a:solidFill>
                        <a:srgbClr val="000000"/>
                      </a:solidFill>
                      <a:latin typeface="Arial"/>
                      <a:ea typeface="DejaVu Sans"/>
                    </a:defRPr>
                  </a:pPr>
                  <a:endParaRPr lang="uk-UA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D4A-48D0-87DF-F9CFDF8AACBA}"/>
                </c:ext>
              </c:extLst>
            </c:dLbl>
            <c:dLbl>
              <c:idx val="2"/>
              <c:spPr/>
              <c:txPr>
                <a:bodyPr/>
                <a:lstStyle/>
                <a:p>
                  <a:pPr>
                    <a:defRPr sz="1000" b="0" strike="noStrike" spc="-1">
                      <a:solidFill>
                        <a:srgbClr val="000000"/>
                      </a:solidFill>
                      <a:latin typeface="Arial"/>
                      <a:ea typeface="DejaVu Sans"/>
                    </a:defRPr>
                  </a:pPr>
                  <a:endParaRPr lang="uk-UA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D4A-48D0-87DF-F9CFDF8AACBA}"/>
                </c:ext>
              </c:extLst>
            </c:dLbl>
            <c:dLbl>
              <c:idx val="3"/>
              <c:spPr/>
              <c:txPr>
                <a:bodyPr/>
                <a:lstStyle/>
                <a:p>
                  <a:pPr>
                    <a:defRPr sz="1000" b="0" strike="noStrike" spc="-1">
                      <a:solidFill>
                        <a:srgbClr val="000000"/>
                      </a:solidFill>
                      <a:latin typeface="Arial"/>
                      <a:ea typeface="DejaVu Sans"/>
                    </a:defRPr>
                  </a:pPr>
                  <a:endParaRPr lang="uk-UA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6D4A-48D0-87DF-F9CFDF8AACBA}"/>
                </c:ext>
              </c:extLst>
            </c:dLbl>
            <c:dLbl>
              <c:idx val="4"/>
              <c:spPr/>
              <c:txPr>
                <a:bodyPr/>
                <a:lstStyle/>
                <a:p>
                  <a:pPr>
                    <a:defRPr sz="1000" b="0" strike="noStrike" spc="-1">
                      <a:solidFill>
                        <a:srgbClr val="000000"/>
                      </a:solidFill>
                      <a:latin typeface="Arial"/>
                      <a:ea typeface="DejaVu Sans"/>
                    </a:defRPr>
                  </a:pPr>
                  <a:endParaRPr lang="uk-UA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6D4A-48D0-87DF-F9CFDF8AACBA}"/>
                </c:ext>
              </c:extLst>
            </c:dLbl>
            <c:dLbl>
              <c:idx val="5"/>
              <c:spPr/>
              <c:txPr>
                <a:bodyPr/>
                <a:lstStyle/>
                <a:p>
                  <a:pPr>
                    <a:defRPr sz="1000" b="0" strike="noStrike" spc="-1">
                      <a:solidFill>
                        <a:srgbClr val="000000"/>
                      </a:solidFill>
                      <a:latin typeface="Arial"/>
                      <a:ea typeface="DejaVu Sans"/>
                    </a:defRPr>
                  </a:pPr>
                  <a:endParaRPr lang="uk-UA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6D4A-48D0-87DF-F9CFDF8AACBA}"/>
                </c:ext>
              </c:extLst>
            </c:dLbl>
            <c:dLbl>
              <c:idx val="6"/>
              <c:spPr/>
              <c:txPr>
                <a:bodyPr/>
                <a:lstStyle/>
                <a:p>
                  <a:pPr>
                    <a:defRPr sz="1000" b="0" strike="noStrike" spc="-1">
                      <a:solidFill>
                        <a:srgbClr val="000000"/>
                      </a:solidFill>
                      <a:latin typeface="Arial"/>
                      <a:ea typeface="DejaVu Sans"/>
                    </a:defRPr>
                  </a:pPr>
                  <a:endParaRPr lang="uk-UA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6D4A-48D0-87DF-F9CFDF8AACBA}"/>
                </c:ext>
              </c:extLst>
            </c:dLbl>
            <c:dLbl>
              <c:idx val="7"/>
              <c:spPr/>
              <c:txPr>
                <a:bodyPr/>
                <a:lstStyle/>
                <a:p>
                  <a:pPr>
                    <a:defRPr sz="1000" b="0" strike="noStrike" spc="-1">
                      <a:solidFill>
                        <a:srgbClr val="000000"/>
                      </a:solidFill>
                      <a:latin typeface="Arial"/>
                      <a:ea typeface="DejaVu Sans"/>
                    </a:defRPr>
                  </a:pPr>
                  <a:endParaRPr lang="uk-UA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6D4A-48D0-87DF-F9CFDF8AACBA}"/>
                </c:ext>
              </c:extLst>
            </c:dLbl>
            <c:dLbl>
              <c:idx val="8"/>
              <c:spPr/>
              <c:txPr>
                <a:bodyPr/>
                <a:lstStyle/>
                <a:p>
                  <a:pPr>
                    <a:defRPr sz="1000" b="0" strike="noStrike" spc="-1">
                      <a:solidFill>
                        <a:srgbClr val="000000"/>
                      </a:solidFill>
                      <a:latin typeface="Arial"/>
                      <a:ea typeface="DejaVu Sans"/>
                    </a:defRPr>
                  </a:pPr>
                  <a:endParaRPr lang="uk-UA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6D4A-48D0-87DF-F9CFDF8AACBA}"/>
                </c:ext>
              </c:extLst>
            </c:dLbl>
            <c:dLbl>
              <c:idx val="9"/>
              <c:spPr/>
              <c:txPr>
                <a:bodyPr/>
                <a:lstStyle/>
                <a:p>
                  <a:pPr>
                    <a:defRPr sz="1000" b="0" strike="noStrike" spc="-1">
                      <a:solidFill>
                        <a:srgbClr val="000000"/>
                      </a:solidFill>
                      <a:latin typeface="Arial"/>
                      <a:ea typeface="DejaVu Sans"/>
                    </a:defRPr>
                  </a:pPr>
                  <a:endParaRPr lang="uk-UA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6D4A-48D0-87DF-F9CFDF8AACBA}"/>
                </c:ext>
              </c:extLst>
            </c:dLbl>
            <c:dLbl>
              <c:idx val="10"/>
              <c:spPr/>
              <c:txPr>
                <a:bodyPr/>
                <a:lstStyle/>
                <a:p>
                  <a:pPr>
                    <a:defRPr sz="1000" b="0" strike="noStrike" spc="-1">
                      <a:solidFill>
                        <a:srgbClr val="000000"/>
                      </a:solidFill>
                      <a:latin typeface="Arial"/>
                      <a:ea typeface="DejaVu Sans"/>
                    </a:defRPr>
                  </a:pPr>
                  <a:endParaRPr lang="uk-UA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6D4A-48D0-87DF-F9CFDF8AACBA}"/>
                </c:ext>
              </c:extLst>
            </c:dLbl>
            <c:dLbl>
              <c:idx val="11"/>
              <c:spPr/>
              <c:txPr>
                <a:bodyPr/>
                <a:lstStyle/>
                <a:p>
                  <a:pPr>
                    <a:defRPr sz="1000" b="0" strike="noStrike" spc="-1">
                      <a:solidFill>
                        <a:srgbClr val="000000"/>
                      </a:solidFill>
                      <a:latin typeface="Arial"/>
                      <a:ea typeface="DejaVu Sans"/>
                    </a:defRPr>
                  </a:pPr>
                  <a:endParaRPr lang="uk-UA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6D4A-48D0-87DF-F9CFDF8AACBA}"/>
                </c:ext>
              </c:extLst>
            </c:dLbl>
            <c:dLbl>
              <c:idx val="12"/>
              <c:spPr/>
              <c:txPr>
                <a:bodyPr/>
                <a:lstStyle/>
                <a:p>
                  <a:pPr>
                    <a:defRPr sz="1000" b="0" strike="noStrike" spc="-1">
                      <a:solidFill>
                        <a:srgbClr val="000000"/>
                      </a:solidFill>
                      <a:latin typeface="Arial"/>
                      <a:ea typeface="DejaVu Sans"/>
                    </a:defRPr>
                  </a:pPr>
                  <a:endParaRPr lang="uk-UA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6D4A-48D0-87DF-F9CFDF8AACB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 strike="noStrike" spc="-1">
                    <a:solidFill>
                      <a:srgbClr val="000000"/>
                    </a:solidFill>
                    <a:latin typeface="Arial"/>
                    <a:ea typeface="DejaVu Sans"/>
                  </a:defRPr>
                </a:pPr>
                <a:endParaRPr lang="uk-UA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1"/>
            <c:separator>; 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Лист1!$A$2:$A$14</c:f>
              <c:strCache>
                <c:ptCount val="13"/>
                <c:pt idx="0">
                  <c:v>Реєстрація вхідної/вихідної документації, що надійшла до старост</c:v>
                </c:pt>
                <c:pt idx="1">
                  <c:v>Реєстрація  заяв, звернень громадян</c:v>
                </c:pt>
                <c:pt idx="2">
                  <c:v>Реєстрація адвокатських запитів</c:v>
                </c:pt>
                <c:pt idx="3">
                  <c:v>Підготовка довідок, характеристик, витягів з книг погосподарського обліку</c:v>
                </c:pt>
                <c:pt idx="4">
                  <c:v>Підготовка  актів</c:v>
                </c:pt>
                <c:pt idx="5">
                  <c:v>Виконання доручень старости</c:v>
                </c:pt>
                <c:pt idx="6">
                  <c:v>Підготовка документів для вчинення нотаріальних дій</c:v>
                </c:pt>
                <c:pt idx="7">
                  <c:v>Доведення до відома населення доручень, розпоряджень міського голови, рішень міської ради та виконавчого комітету, іншої інформації</c:v>
                </c:pt>
                <c:pt idx="8">
                  <c:v>Підготовка проектів довіреностей</c:v>
                </c:pt>
                <c:pt idx="9">
                  <c:v>Ведення книги телефонограм, доведення їх змісту до старости та населення</c:v>
                </c:pt>
                <c:pt idx="10">
                  <c:v>Підготовка свідоцтва про право власності на майновий пай члена колективного сільськогосподарського підприємства (майнового сертифікату)</c:v>
                </c:pt>
                <c:pt idx="11">
                  <c:v>Підготовка та здача до архіву документальних матеріалів</c:v>
                </c:pt>
                <c:pt idx="12">
                  <c:v>Інше (надання консультацій та роз’яснень жителям сіл щодня)</c:v>
                </c:pt>
              </c:strCache>
            </c:strRef>
          </c:cat>
          <c:val>
            <c:numRef>
              <c:f>Лист1!$B$2:$B$14</c:f>
              <c:numCache>
                <c:formatCode>General</c:formatCode>
                <c:ptCount val="13"/>
                <c:pt idx="0">
                  <c:v>690</c:v>
                </c:pt>
                <c:pt idx="1">
                  <c:v>306</c:v>
                </c:pt>
                <c:pt idx="2">
                  <c:v>9</c:v>
                </c:pt>
                <c:pt idx="3">
                  <c:v>675</c:v>
                </c:pt>
                <c:pt idx="4">
                  <c:v>663</c:v>
                </c:pt>
                <c:pt idx="5">
                  <c:v>270</c:v>
                </c:pt>
                <c:pt idx="6">
                  <c:v>159</c:v>
                </c:pt>
                <c:pt idx="7">
                  <c:v>156</c:v>
                </c:pt>
                <c:pt idx="8">
                  <c:v>22</c:v>
                </c:pt>
                <c:pt idx="9">
                  <c:v>46</c:v>
                </c:pt>
                <c:pt idx="10">
                  <c:v>6</c:v>
                </c:pt>
                <c:pt idx="11">
                  <c:v>236</c:v>
                </c:pt>
                <c:pt idx="12">
                  <c:v>873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A-6D4A-48D0-87DF-F9CFDF8AACB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legend>
      <c:legendPos val="b"/>
      <c:layout>
        <c:manualLayout>
          <c:xMode val="edge"/>
          <c:yMode val="edge"/>
          <c:x val="8.36900581982589E-3"/>
          <c:y val="0.52650787552823697"/>
        </c:manualLayout>
      </c:layout>
      <c:overlay val="0"/>
      <c:spPr>
        <a:noFill/>
        <a:ln>
          <a:noFill/>
        </a:ln>
      </c:spPr>
      <c:txPr>
        <a:bodyPr/>
        <a:lstStyle/>
        <a:p>
          <a:pPr>
            <a:defRPr sz="1000" b="0" strike="noStrike" spc="-1">
              <a:solidFill>
                <a:srgbClr val="000000"/>
              </a:solidFill>
              <a:latin typeface="Arial"/>
              <a:ea typeface="DejaVu Sans"/>
            </a:defRPr>
          </a:pPr>
          <a:endParaRPr lang="uk-UA"/>
        </a:p>
      </c:txPr>
    </c:legend>
    <c:plotVisOnly val="1"/>
    <c:dispBlanksAs val="gap"/>
    <c:showDLblsOverMax val="1"/>
  </c:chart>
  <c:spPr>
    <a:noFill/>
    <a:ln w="9360">
      <a:noFill/>
    </a:ln>
  </c:sp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uk-UA" sz="4400" b="0" strike="noStrike" spc="-1">
                <a:latin typeface="Arial"/>
              </a:rPr>
              <a:t>Для переміщення сторінки клацніть мишею</a:t>
            </a:r>
          </a:p>
        </p:txBody>
      </p:sp>
      <p:sp>
        <p:nvSpPr>
          <p:cNvPr id="169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uk-UA" sz="2000" b="0" strike="noStrike" spc="-1">
                <a:latin typeface="Arial"/>
              </a:rPr>
              <a:t>Для редагування формату приміток клацніть мишею</a:t>
            </a:r>
          </a:p>
        </p:txBody>
      </p:sp>
      <p:sp>
        <p:nvSpPr>
          <p:cNvPr id="170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uk-UA" sz="1400" b="0" strike="noStrike" spc="-1">
                <a:latin typeface="Times New Roman"/>
              </a:rPr>
              <a:t>&lt;заголовок&gt;</a:t>
            </a:r>
          </a:p>
        </p:txBody>
      </p:sp>
      <p:sp>
        <p:nvSpPr>
          <p:cNvPr id="171" name="PlaceHolder 4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r"/>
            <a:r>
              <a:rPr lang="uk-UA" sz="1400" b="0" strike="noStrike" spc="-1">
                <a:latin typeface="Times New Roman"/>
              </a:rPr>
              <a:t>&lt;дата/час&gt;</a:t>
            </a:r>
          </a:p>
        </p:txBody>
      </p:sp>
      <p:sp>
        <p:nvSpPr>
          <p:cNvPr id="172" name="PlaceHolder 5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r>
              <a:rPr lang="uk-UA" sz="1400" b="0" strike="noStrike" spc="-1">
                <a:latin typeface="Times New Roman"/>
              </a:rPr>
              <a:t>&lt;нижній колонтитул&gt;</a:t>
            </a:r>
          </a:p>
        </p:txBody>
      </p:sp>
      <p:sp>
        <p:nvSpPr>
          <p:cNvPr id="173" name="PlaceHolder 6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pPr algn="r"/>
            <a:fld id="{D1661FDD-1EBA-420B-9624-F40D76DD582C}" type="slidenum">
              <a:rPr lang="uk-UA" sz="1400" b="0" strike="noStrike" spc="-1">
                <a:latin typeface="Times New Roman"/>
              </a:rPr>
              <a:t>‹№›</a:t>
            </a:fld>
            <a:endParaRPr lang="uk-UA" sz="14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79200" cy="410760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uk-UA" sz="2000" b="0" strike="noStrike" spc="-1">
              <a:latin typeface="Arial"/>
            </a:endParaRPr>
          </a:p>
        </p:txBody>
      </p:sp>
      <p:sp>
        <p:nvSpPr>
          <p:cNvPr id="239" name="CustomShape 2"/>
          <p:cNvSpPr/>
          <p:nvPr/>
        </p:nvSpPr>
        <p:spPr>
          <a:xfrm>
            <a:off x="3884760" y="8685360"/>
            <a:ext cx="2964600" cy="450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Autofit/>
          </a:bodyPr>
          <a:lstStyle/>
          <a:p>
            <a:pPr algn="r">
              <a:lnSpc>
                <a:spcPct val="100000"/>
              </a:lnSpc>
            </a:pPr>
            <a:fld id="{2E03643B-CAA1-4648-A38A-6449788392C6}" type="slidenum">
              <a:rPr lang="uk-UA" sz="1200" b="0" strike="noStrike" spc="-1">
                <a:solidFill>
                  <a:srgbClr val="000000"/>
                </a:solidFill>
                <a:latin typeface="+mn-lt"/>
                <a:ea typeface="+mn-ea"/>
              </a:rPr>
              <a:t>1</a:t>
            </a:fld>
            <a:endParaRPr lang="uk-UA" sz="12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uk-UA" sz="4400" b="0" strike="noStrike" spc="-1"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uk-UA" sz="3200" b="0" strike="noStrike" spc="-1"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uk-UA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uk-UA" sz="4400" b="0" strike="noStrike" spc="-1">
              <a:latin typeface="Arial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uk-UA" sz="3200" b="0" strike="noStrike" spc="-1">
              <a:latin typeface="Arial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uk-UA" sz="3200" b="0" strike="noStrike" spc="-1">
              <a:latin typeface="Arial"/>
            </a:endParaRPr>
          </a:p>
        </p:txBody>
      </p:sp>
      <p:sp>
        <p:nvSpPr>
          <p:cNvPr id="33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uk-UA" sz="3200" b="0" strike="noStrike" spc="-1">
              <a:latin typeface="Arial"/>
            </a:endParaRPr>
          </a:p>
        </p:txBody>
      </p:sp>
      <p:sp>
        <p:nvSpPr>
          <p:cNvPr id="34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uk-UA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uk-UA" sz="4400" b="0" strike="noStrike" spc="-1">
              <a:latin typeface="Arial"/>
            </a:endParaRPr>
          </a:p>
        </p:txBody>
      </p:sp>
      <p:sp>
        <p:nvSpPr>
          <p:cNvPr id="3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uk-UA" sz="3200" b="0" strike="noStrike" spc="-1">
              <a:latin typeface="Arial"/>
            </a:endParaRPr>
          </a:p>
        </p:txBody>
      </p:sp>
      <p:sp>
        <p:nvSpPr>
          <p:cNvPr id="37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uk-UA" sz="3200" b="0" strike="noStrike" spc="-1">
              <a:latin typeface="Arial"/>
            </a:endParaRPr>
          </a:p>
        </p:txBody>
      </p:sp>
      <p:sp>
        <p:nvSpPr>
          <p:cNvPr id="38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uk-UA" sz="3200" b="0" strike="noStrike" spc="-1">
              <a:latin typeface="Arial"/>
            </a:endParaRPr>
          </a:p>
        </p:txBody>
      </p:sp>
      <p:sp>
        <p:nvSpPr>
          <p:cNvPr id="39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uk-UA" sz="3200" b="0" strike="noStrike" spc="-1">
              <a:latin typeface="Arial"/>
            </a:endParaRPr>
          </a:p>
        </p:txBody>
      </p:sp>
      <p:sp>
        <p:nvSpPr>
          <p:cNvPr id="40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uk-UA" sz="3200" b="0" strike="noStrike" spc="-1">
              <a:latin typeface="Arial"/>
            </a:endParaRPr>
          </a:p>
        </p:txBody>
      </p:sp>
      <p:sp>
        <p:nvSpPr>
          <p:cNvPr id="41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uk-UA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uk-UA" sz="4400" b="0" strike="noStrike" spc="-1">
              <a:latin typeface="Arial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uk-UA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uk-UA" sz="4400" b="0" strike="noStrike" spc="-1">
              <a:latin typeface="Arial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uk-UA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uk-UA" sz="4400" b="0" strike="noStrike" spc="-1">
              <a:latin typeface="Arial"/>
            </a:endParaRPr>
          </a:p>
        </p:txBody>
      </p:sp>
      <p:sp>
        <p:nvSpPr>
          <p:cNvPr id="5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uk-UA" sz="3200" b="0" strike="noStrike" spc="-1">
              <a:latin typeface="Arial"/>
            </a:endParaRPr>
          </a:p>
        </p:txBody>
      </p:sp>
      <p:sp>
        <p:nvSpPr>
          <p:cNvPr id="5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uk-UA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uk-UA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uk-UA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uk-UA" sz="4400" b="0" strike="noStrike" spc="-1"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uk-UA" sz="3200" b="0" strike="noStrike" spc="-1">
              <a:latin typeface="Arial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uk-UA" sz="3200" b="0" strike="noStrike" spc="-1">
              <a:latin typeface="Arial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uk-UA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uk-UA" sz="4400" b="0" strike="noStrike" spc="-1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uk-UA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uk-UA" sz="4400" b="0" strike="noStrike" spc="-1"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uk-UA" sz="3200" b="0" strike="noStrike" spc="-1">
              <a:latin typeface="Arial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uk-UA" sz="3200" b="0" strike="noStrike" spc="-1">
              <a:latin typeface="Arial"/>
            </a:endParaRPr>
          </a:p>
        </p:txBody>
      </p:sp>
      <p:sp>
        <p:nvSpPr>
          <p:cNvPr id="64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uk-UA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uk-UA" sz="4400" b="0" strike="noStrike" spc="-1">
              <a:latin typeface="Arial"/>
            </a:endParaRPr>
          </a:p>
        </p:txBody>
      </p:sp>
      <p:sp>
        <p:nvSpPr>
          <p:cNvPr id="6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uk-UA" sz="3200" b="0" strike="noStrike" spc="-1">
              <a:latin typeface="Arial"/>
            </a:endParaRPr>
          </a:p>
        </p:txBody>
      </p:sp>
      <p:sp>
        <p:nvSpPr>
          <p:cNvPr id="6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uk-UA" sz="3200" b="0" strike="noStrike" spc="-1">
              <a:latin typeface="Arial"/>
            </a:endParaRPr>
          </a:p>
        </p:txBody>
      </p:sp>
      <p:sp>
        <p:nvSpPr>
          <p:cNvPr id="68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uk-UA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uk-UA" sz="4400" b="0" strike="noStrike" spc="-1">
              <a:latin typeface="Arial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uk-UA" sz="3200" b="0" strike="noStrike" spc="-1">
              <a:latin typeface="Arial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uk-UA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uk-UA" sz="4400" b="0" strike="noStrike" spc="-1">
              <a:latin typeface="Arial"/>
            </a:endParaRPr>
          </a:p>
        </p:txBody>
      </p:sp>
      <p:sp>
        <p:nvSpPr>
          <p:cNvPr id="7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uk-UA" sz="3200" b="0" strike="noStrike" spc="-1">
              <a:latin typeface="Arial"/>
            </a:endParaRPr>
          </a:p>
        </p:txBody>
      </p:sp>
      <p:sp>
        <p:nvSpPr>
          <p:cNvPr id="7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uk-UA" sz="3200" b="0" strike="noStrike" spc="-1">
              <a:latin typeface="Arial"/>
            </a:endParaRPr>
          </a:p>
        </p:txBody>
      </p:sp>
      <p:sp>
        <p:nvSpPr>
          <p:cNvPr id="75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uk-UA" sz="3200" b="0" strike="noStrike" spc="-1">
              <a:latin typeface="Arial"/>
            </a:endParaRPr>
          </a:p>
        </p:txBody>
      </p:sp>
      <p:sp>
        <p:nvSpPr>
          <p:cNvPr id="76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uk-UA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uk-UA" sz="4400" b="0" strike="noStrike" spc="-1">
              <a:latin typeface="Arial"/>
            </a:endParaRPr>
          </a:p>
        </p:txBody>
      </p:sp>
      <p:sp>
        <p:nvSpPr>
          <p:cNvPr id="7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uk-UA" sz="3200" b="0" strike="noStrike" spc="-1">
              <a:latin typeface="Arial"/>
            </a:endParaRPr>
          </a:p>
        </p:txBody>
      </p:sp>
      <p:sp>
        <p:nvSpPr>
          <p:cNvPr id="79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uk-UA" sz="3200" b="0" strike="noStrike" spc="-1">
              <a:latin typeface="Arial"/>
            </a:endParaRPr>
          </a:p>
        </p:txBody>
      </p:sp>
      <p:sp>
        <p:nvSpPr>
          <p:cNvPr id="80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uk-UA" sz="3200" b="0" strike="noStrike" spc="-1">
              <a:latin typeface="Arial"/>
            </a:endParaRPr>
          </a:p>
        </p:txBody>
      </p:sp>
      <p:sp>
        <p:nvSpPr>
          <p:cNvPr id="81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uk-UA" sz="3200" b="0" strike="noStrike" spc="-1">
              <a:latin typeface="Arial"/>
            </a:endParaRPr>
          </a:p>
        </p:txBody>
      </p:sp>
      <p:sp>
        <p:nvSpPr>
          <p:cNvPr id="82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uk-UA" sz="3200" b="0" strike="noStrike" spc="-1">
              <a:latin typeface="Arial"/>
            </a:endParaRPr>
          </a:p>
        </p:txBody>
      </p:sp>
      <p:sp>
        <p:nvSpPr>
          <p:cNvPr id="83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uk-UA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uk-UA" sz="4400" b="0" strike="noStrike" spc="-1">
              <a:latin typeface="Arial"/>
            </a:endParaRPr>
          </a:p>
        </p:txBody>
      </p:sp>
      <p:sp>
        <p:nvSpPr>
          <p:cNvPr id="91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uk-UA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uk-UA" sz="4400" b="0" strike="noStrike" spc="-1">
              <a:latin typeface="Arial"/>
            </a:endParaRPr>
          </a:p>
        </p:txBody>
      </p:sp>
      <p:sp>
        <p:nvSpPr>
          <p:cNvPr id="9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uk-UA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uk-UA" sz="4400" b="0" strike="noStrike" spc="-1">
              <a:latin typeface="Arial"/>
            </a:endParaRPr>
          </a:p>
        </p:txBody>
      </p:sp>
      <p:sp>
        <p:nvSpPr>
          <p:cNvPr id="9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uk-UA" sz="3200" b="0" strike="noStrike" spc="-1">
              <a:latin typeface="Arial"/>
            </a:endParaRPr>
          </a:p>
        </p:txBody>
      </p:sp>
      <p:sp>
        <p:nvSpPr>
          <p:cNvPr id="9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uk-UA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uk-UA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uk-UA" sz="4400" b="0" strike="noStrike" spc="-1">
              <a:latin typeface="Arial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uk-UA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uk-UA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uk-UA" sz="4400" b="0" strike="noStrike" spc="-1">
              <a:latin typeface="Arial"/>
            </a:endParaRPr>
          </a:p>
        </p:txBody>
      </p:sp>
      <p:sp>
        <p:nvSpPr>
          <p:cNvPr id="10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uk-UA" sz="3200" b="0" strike="noStrike" spc="-1">
              <a:latin typeface="Arial"/>
            </a:endParaRPr>
          </a:p>
        </p:txBody>
      </p:sp>
      <p:sp>
        <p:nvSpPr>
          <p:cNvPr id="10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uk-UA" sz="3200" b="0" strike="noStrike" spc="-1">
              <a:latin typeface="Arial"/>
            </a:endParaRPr>
          </a:p>
        </p:txBody>
      </p:sp>
      <p:sp>
        <p:nvSpPr>
          <p:cNvPr id="102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uk-UA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uk-UA" sz="4400" b="0" strike="noStrike" spc="-1">
              <a:latin typeface="Arial"/>
            </a:endParaRPr>
          </a:p>
        </p:txBody>
      </p:sp>
      <p:sp>
        <p:nvSpPr>
          <p:cNvPr id="10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uk-UA" sz="3200" b="0" strike="noStrike" spc="-1">
              <a:latin typeface="Arial"/>
            </a:endParaRPr>
          </a:p>
        </p:txBody>
      </p:sp>
      <p:sp>
        <p:nvSpPr>
          <p:cNvPr id="105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uk-UA" sz="3200" b="0" strike="noStrike" spc="-1">
              <a:latin typeface="Arial"/>
            </a:endParaRPr>
          </a:p>
        </p:txBody>
      </p:sp>
      <p:sp>
        <p:nvSpPr>
          <p:cNvPr id="106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uk-UA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uk-UA" sz="4400" b="0" strike="noStrike" spc="-1">
              <a:latin typeface="Arial"/>
            </a:endParaRPr>
          </a:p>
        </p:txBody>
      </p:sp>
      <p:sp>
        <p:nvSpPr>
          <p:cNvPr id="10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uk-UA" sz="3200" b="0" strike="noStrike" spc="-1">
              <a:latin typeface="Arial"/>
            </a:endParaRPr>
          </a:p>
        </p:txBody>
      </p:sp>
      <p:sp>
        <p:nvSpPr>
          <p:cNvPr id="10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uk-UA" sz="3200" b="0" strike="noStrike" spc="-1">
              <a:latin typeface="Arial"/>
            </a:endParaRPr>
          </a:p>
        </p:txBody>
      </p:sp>
      <p:sp>
        <p:nvSpPr>
          <p:cNvPr id="110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uk-UA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uk-UA" sz="4400" b="0" strike="noStrike" spc="-1">
              <a:latin typeface="Arial"/>
            </a:endParaRPr>
          </a:p>
        </p:txBody>
      </p:sp>
      <p:sp>
        <p:nvSpPr>
          <p:cNvPr id="11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uk-UA" sz="3200" b="0" strike="noStrike" spc="-1">
              <a:latin typeface="Arial"/>
            </a:endParaRPr>
          </a:p>
        </p:txBody>
      </p:sp>
      <p:sp>
        <p:nvSpPr>
          <p:cNvPr id="113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uk-UA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uk-UA" sz="4400" b="0" strike="noStrike" spc="-1">
              <a:latin typeface="Arial"/>
            </a:endParaRPr>
          </a:p>
        </p:txBody>
      </p:sp>
      <p:sp>
        <p:nvSpPr>
          <p:cNvPr id="11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uk-UA" sz="3200" b="0" strike="noStrike" spc="-1">
              <a:latin typeface="Arial"/>
            </a:endParaRPr>
          </a:p>
        </p:txBody>
      </p:sp>
      <p:sp>
        <p:nvSpPr>
          <p:cNvPr id="11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uk-UA" sz="3200" b="0" strike="noStrike" spc="-1">
              <a:latin typeface="Arial"/>
            </a:endParaRPr>
          </a:p>
        </p:txBody>
      </p:sp>
      <p:sp>
        <p:nvSpPr>
          <p:cNvPr id="117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uk-UA" sz="3200" b="0" strike="noStrike" spc="-1">
              <a:latin typeface="Arial"/>
            </a:endParaRPr>
          </a:p>
        </p:txBody>
      </p:sp>
      <p:sp>
        <p:nvSpPr>
          <p:cNvPr id="118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uk-UA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uk-UA" sz="4400" b="0" strike="noStrike" spc="-1">
              <a:latin typeface="Arial"/>
            </a:endParaRPr>
          </a:p>
        </p:txBody>
      </p:sp>
      <p:sp>
        <p:nvSpPr>
          <p:cNvPr id="12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uk-UA" sz="3200" b="0" strike="noStrike" spc="-1">
              <a:latin typeface="Arial"/>
            </a:endParaRPr>
          </a:p>
        </p:txBody>
      </p:sp>
      <p:sp>
        <p:nvSpPr>
          <p:cNvPr id="121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uk-UA" sz="3200" b="0" strike="noStrike" spc="-1">
              <a:latin typeface="Arial"/>
            </a:endParaRPr>
          </a:p>
        </p:txBody>
      </p:sp>
      <p:sp>
        <p:nvSpPr>
          <p:cNvPr id="122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uk-UA" sz="3200" b="0" strike="noStrike" spc="-1">
              <a:latin typeface="Arial"/>
            </a:endParaRPr>
          </a:p>
        </p:txBody>
      </p:sp>
      <p:sp>
        <p:nvSpPr>
          <p:cNvPr id="123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uk-UA" sz="3200" b="0" strike="noStrike" spc="-1">
              <a:latin typeface="Arial"/>
            </a:endParaRPr>
          </a:p>
        </p:txBody>
      </p:sp>
      <p:sp>
        <p:nvSpPr>
          <p:cNvPr id="124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uk-UA" sz="3200" b="0" strike="noStrike" spc="-1">
              <a:latin typeface="Arial"/>
            </a:endParaRPr>
          </a:p>
        </p:txBody>
      </p:sp>
      <p:sp>
        <p:nvSpPr>
          <p:cNvPr id="125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uk-UA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uk-UA" sz="4400" b="0" strike="noStrike" spc="-1">
              <a:latin typeface="Arial"/>
            </a:endParaRPr>
          </a:p>
        </p:txBody>
      </p:sp>
      <p:sp>
        <p:nvSpPr>
          <p:cNvPr id="133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uk-UA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uk-UA" sz="4400" b="0" strike="noStrike" spc="-1">
              <a:latin typeface="Arial"/>
            </a:endParaRPr>
          </a:p>
        </p:txBody>
      </p:sp>
      <p:sp>
        <p:nvSpPr>
          <p:cNvPr id="13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uk-UA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uk-UA" sz="4400" b="0" strike="noStrike" spc="-1">
              <a:latin typeface="Arial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uk-UA" sz="3200" b="0" strike="noStrike" spc="-1">
              <a:latin typeface="Arial"/>
            </a:endParaRPr>
          </a:p>
        </p:txBody>
      </p:sp>
      <p:sp>
        <p:nvSpPr>
          <p:cNvPr id="1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uk-UA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uk-UA" sz="4400" b="0" strike="noStrike" spc="-1">
              <a:latin typeface="Arial"/>
            </a:endParaRPr>
          </a:p>
        </p:txBody>
      </p:sp>
      <p:sp>
        <p:nvSpPr>
          <p:cNvPr id="13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uk-UA" sz="3200" b="0" strike="noStrike" spc="-1">
              <a:latin typeface="Arial"/>
            </a:endParaRPr>
          </a:p>
        </p:txBody>
      </p:sp>
      <p:sp>
        <p:nvSpPr>
          <p:cNvPr id="13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uk-UA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uk-UA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uk-UA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uk-UA" sz="4400" b="0" strike="noStrike" spc="-1">
              <a:latin typeface="Arial"/>
            </a:endParaRPr>
          </a:p>
        </p:txBody>
      </p:sp>
      <p:sp>
        <p:nvSpPr>
          <p:cNvPr id="14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uk-UA" sz="3200" b="0" strike="noStrike" spc="-1">
              <a:latin typeface="Arial"/>
            </a:endParaRPr>
          </a:p>
        </p:txBody>
      </p:sp>
      <p:sp>
        <p:nvSpPr>
          <p:cNvPr id="14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uk-UA" sz="3200" b="0" strike="noStrike" spc="-1">
              <a:latin typeface="Arial"/>
            </a:endParaRPr>
          </a:p>
        </p:txBody>
      </p:sp>
      <p:sp>
        <p:nvSpPr>
          <p:cNvPr id="144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uk-UA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uk-UA" sz="4400" b="0" strike="noStrike" spc="-1">
              <a:latin typeface="Arial"/>
            </a:endParaRPr>
          </a:p>
        </p:txBody>
      </p:sp>
      <p:sp>
        <p:nvSpPr>
          <p:cNvPr id="14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uk-UA" sz="3200" b="0" strike="noStrike" spc="-1">
              <a:latin typeface="Arial"/>
            </a:endParaRPr>
          </a:p>
        </p:txBody>
      </p:sp>
      <p:sp>
        <p:nvSpPr>
          <p:cNvPr id="14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uk-UA" sz="3200" b="0" strike="noStrike" spc="-1">
              <a:latin typeface="Arial"/>
            </a:endParaRPr>
          </a:p>
        </p:txBody>
      </p:sp>
      <p:sp>
        <p:nvSpPr>
          <p:cNvPr id="148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uk-UA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uk-UA" sz="4400" b="0" strike="noStrike" spc="-1">
              <a:latin typeface="Arial"/>
            </a:endParaRPr>
          </a:p>
        </p:txBody>
      </p:sp>
      <p:sp>
        <p:nvSpPr>
          <p:cNvPr id="15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uk-UA" sz="3200" b="0" strike="noStrike" spc="-1">
              <a:latin typeface="Arial"/>
            </a:endParaRPr>
          </a:p>
        </p:txBody>
      </p:sp>
      <p:sp>
        <p:nvSpPr>
          <p:cNvPr id="15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uk-UA" sz="3200" b="0" strike="noStrike" spc="-1">
              <a:latin typeface="Arial"/>
            </a:endParaRPr>
          </a:p>
        </p:txBody>
      </p:sp>
      <p:sp>
        <p:nvSpPr>
          <p:cNvPr id="152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uk-UA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uk-UA" sz="4400" b="0" strike="noStrike" spc="-1">
              <a:latin typeface="Arial"/>
            </a:endParaRPr>
          </a:p>
        </p:txBody>
      </p:sp>
      <p:sp>
        <p:nvSpPr>
          <p:cNvPr id="15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uk-UA" sz="3200" b="0" strike="noStrike" spc="-1">
              <a:latin typeface="Arial"/>
            </a:endParaRPr>
          </a:p>
        </p:txBody>
      </p:sp>
      <p:sp>
        <p:nvSpPr>
          <p:cNvPr id="155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uk-UA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uk-UA" sz="4400" b="0" strike="noStrike" spc="-1">
              <a:latin typeface="Arial"/>
            </a:endParaRPr>
          </a:p>
        </p:txBody>
      </p:sp>
      <p:sp>
        <p:nvSpPr>
          <p:cNvPr id="15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uk-UA" sz="3200" b="0" strike="noStrike" spc="-1">
              <a:latin typeface="Arial"/>
            </a:endParaRPr>
          </a:p>
        </p:txBody>
      </p:sp>
      <p:sp>
        <p:nvSpPr>
          <p:cNvPr id="15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uk-UA" sz="3200" b="0" strike="noStrike" spc="-1">
              <a:latin typeface="Arial"/>
            </a:endParaRPr>
          </a:p>
        </p:txBody>
      </p:sp>
      <p:sp>
        <p:nvSpPr>
          <p:cNvPr id="159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uk-UA" sz="3200" b="0" strike="noStrike" spc="-1">
              <a:latin typeface="Arial"/>
            </a:endParaRPr>
          </a:p>
        </p:txBody>
      </p:sp>
      <p:sp>
        <p:nvSpPr>
          <p:cNvPr id="160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uk-UA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uk-UA" sz="4400" b="0" strike="noStrike" spc="-1">
              <a:latin typeface="Arial"/>
            </a:endParaRPr>
          </a:p>
        </p:txBody>
      </p:sp>
      <p:sp>
        <p:nvSpPr>
          <p:cNvPr id="16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uk-UA" sz="3200" b="0" strike="noStrike" spc="-1">
              <a:latin typeface="Arial"/>
            </a:endParaRPr>
          </a:p>
        </p:txBody>
      </p:sp>
      <p:sp>
        <p:nvSpPr>
          <p:cNvPr id="163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uk-UA" sz="3200" b="0" strike="noStrike" spc="-1">
              <a:latin typeface="Arial"/>
            </a:endParaRPr>
          </a:p>
        </p:txBody>
      </p:sp>
      <p:sp>
        <p:nvSpPr>
          <p:cNvPr id="164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uk-UA" sz="3200" b="0" strike="noStrike" spc="-1">
              <a:latin typeface="Arial"/>
            </a:endParaRPr>
          </a:p>
        </p:txBody>
      </p:sp>
      <p:sp>
        <p:nvSpPr>
          <p:cNvPr id="165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uk-UA" sz="3200" b="0" strike="noStrike" spc="-1">
              <a:latin typeface="Arial"/>
            </a:endParaRPr>
          </a:p>
        </p:txBody>
      </p:sp>
      <p:sp>
        <p:nvSpPr>
          <p:cNvPr id="166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uk-UA" sz="3200" b="0" strike="noStrike" spc="-1">
              <a:latin typeface="Arial"/>
            </a:endParaRPr>
          </a:p>
        </p:txBody>
      </p:sp>
      <p:sp>
        <p:nvSpPr>
          <p:cNvPr id="167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uk-UA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uk-UA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uk-UA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uk-UA" sz="4400" b="0" strike="noStrike" spc="-1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uk-UA" sz="3200" b="0" strike="noStrike" spc="-1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uk-UA" sz="3200" b="0" strike="noStrike" spc="-1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uk-UA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uk-UA" sz="4400" b="0" strike="noStrike" spc="-1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uk-UA" sz="3200" b="0" strike="noStrike" spc="-1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uk-UA" sz="3200" b="0" strike="noStrike" spc="-1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uk-UA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uk-UA" sz="4400" b="0" strike="noStrike" spc="-1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uk-UA" sz="3200" b="0" strike="noStrike" spc="-1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uk-UA" sz="3200" b="0" strike="noStrike" spc="-1">
              <a:latin typeface="Arial"/>
            </a:endParaRPr>
          </a:p>
        </p:txBody>
      </p:sp>
      <p:sp>
        <p:nvSpPr>
          <p:cNvPr id="26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uk-UA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jpe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image" Target="../media/image1.jpe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slideLayout" Target="../slideLayouts/slideLayout48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4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stomShape 1" hidden="1"/>
          <p:cNvSpPr/>
          <p:nvPr/>
        </p:nvSpPr>
        <p:spPr>
          <a:xfrm>
            <a:off x="-9360" y="-7920"/>
            <a:ext cx="9155880" cy="1034280"/>
          </a:xfrm>
          <a:custGeom>
            <a:avLst/>
            <a:gdLst/>
            <a:ahLst/>
            <a:cxnLst/>
            <a:rect l="l" t="t" r="r" b="b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 rotWithShape="0">
            <a:gsLst>
              <a:gs pos="0">
                <a:srgbClr val="0074A0">
                  <a:alpha val="60000"/>
                </a:srgbClr>
              </a:gs>
              <a:gs pos="100000">
                <a:srgbClr val="00C4CD">
                  <a:alpha val="60000"/>
                </a:srgbClr>
              </a:gs>
            </a:gsLst>
            <a:lin ang="5400000"/>
          </a:gradFill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" name="CustomShape 2" hidden="1"/>
          <p:cNvSpPr/>
          <p:nvPr/>
        </p:nvSpPr>
        <p:spPr>
          <a:xfrm>
            <a:off x="4381560" y="-7920"/>
            <a:ext cx="4755240" cy="631080"/>
          </a:xfrm>
          <a:custGeom>
            <a:avLst/>
            <a:gdLst/>
            <a:ahLst/>
            <a:cxnLst/>
            <a:rect l="l" t="t" r="r" b="b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 rotWithShape="0">
            <a:gsLst>
              <a:gs pos="0">
                <a:srgbClr val="008ABF">
                  <a:alpha val="60000"/>
                </a:srgbClr>
              </a:gs>
              <a:gs pos="100000">
                <a:srgbClr val="00A0A8">
                  <a:alpha val="40000"/>
                </a:srgbClr>
              </a:gs>
            </a:gsLst>
            <a:lin ang="16200000"/>
          </a:gradFill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" name="CustomShape 3"/>
          <p:cNvSpPr/>
          <p:nvPr/>
        </p:nvSpPr>
        <p:spPr>
          <a:xfrm rot="21436200">
            <a:off x="-12960" y="200880"/>
            <a:ext cx="9155880" cy="640440"/>
          </a:xfrm>
          <a:custGeom>
            <a:avLst/>
            <a:gdLst/>
            <a:ahLst/>
            <a:cxnLst/>
            <a:rect l="l" t="t" r="r" b="b"/>
            <a:pathLst>
              <a:path w="5772" h="1055">
                <a:moveTo>
                  <a:pt x="0" y="966"/>
                </a:moveTo>
                <a:cubicBezTo>
                  <a:pt x="282" y="738"/>
                  <a:pt x="923" y="275"/>
                  <a:pt x="1608" y="282"/>
                </a:cubicBezTo>
                <a:cubicBezTo>
                  <a:pt x="2293" y="289"/>
                  <a:pt x="3416" y="1055"/>
                  <a:pt x="4110" y="1008"/>
                </a:cubicBezTo>
                <a:cubicBezTo>
                  <a:pt x="4804" y="961"/>
                  <a:pt x="5426" y="210"/>
                  <a:pt x="5772" y="0"/>
                </a:cubicBezTo>
              </a:path>
            </a:pathLst>
          </a:custGeom>
          <a:noFill/>
          <a:ln w="10800">
            <a:solidFill>
              <a:srgbClr val="09B7BF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" name="CustomShape 4"/>
          <p:cNvSpPr/>
          <p:nvPr/>
        </p:nvSpPr>
        <p:spPr>
          <a:xfrm rot="21436200">
            <a:off x="-7560" y="274320"/>
            <a:ext cx="9168480" cy="522000"/>
          </a:xfrm>
          <a:custGeom>
            <a:avLst/>
            <a:gdLst/>
            <a:ahLst/>
            <a:cxnLst/>
            <a:rect l="l" t="t" r="r" b="b"/>
            <a:pathLst>
              <a:path w="5766" h="854">
                <a:moveTo>
                  <a:pt x="0" y="732"/>
                </a:moveTo>
                <a:cubicBezTo>
                  <a:pt x="273" y="647"/>
                  <a:pt x="951" y="214"/>
                  <a:pt x="1638" y="228"/>
                </a:cubicBezTo>
                <a:cubicBezTo>
                  <a:pt x="2325" y="242"/>
                  <a:pt x="3434" y="854"/>
                  <a:pt x="4122" y="816"/>
                </a:cubicBezTo>
                <a:cubicBezTo>
                  <a:pt x="4810" y="778"/>
                  <a:pt x="5424" y="170"/>
                  <a:pt x="5766" y="0"/>
                </a:cubicBezTo>
              </a:path>
            </a:pathLst>
          </a:custGeom>
          <a:noFill/>
          <a:ln w="9360">
            <a:solidFill>
              <a:srgbClr val="0F6FC6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" name="PlaceHolder 5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uk-UA" sz="4400" b="0" strike="noStrike" spc="-1">
                <a:latin typeface="Arial"/>
              </a:rPr>
              <a:t>Для правки тексту заголовка клацніть мишею</a:t>
            </a:r>
          </a:p>
        </p:txBody>
      </p:sp>
      <p:sp>
        <p:nvSpPr>
          <p:cNvPr id="5" name="PlaceHolder 6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uk-UA" sz="3200" b="0" strike="noStrike" spc="-1">
                <a:latin typeface="Arial"/>
              </a:rPr>
              <a:t>Для редагування структури клацніть мишею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uk-UA" sz="2800" b="0" strike="noStrike" spc="-1">
                <a:latin typeface="Arial"/>
              </a:rPr>
              <a:t>Другий рівень структури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uk-UA" sz="2400" b="0" strike="noStrike" spc="-1">
                <a:latin typeface="Arial"/>
              </a:rPr>
              <a:t>Третій рівень структури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uk-UA" sz="2000" b="0" strike="noStrike" spc="-1">
                <a:latin typeface="Arial"/>
              </a:rPr>
              <a:t>Четвертий рівень структури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uk-UA" sz="2000" b="0" strike="noStrike" spc="-1">
                <a:latin typeface="Arial"/>
              </a:rPr>
              <a:t>П'ятий рівень структури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uk-UA" sz="2000" b="0" strike="noStrike" spc="-1">
                <a:latin typeface="Arial"/>
              </a:rPr>
              <a:t>Шостий рівень структури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uk-UA" sz="2000" b="0" strike="noStrike" spc="-1">
                <a:latin typeface="Arial"/>
              </a:rPr>
              <a:t>Сьомий рівень структури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4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CustomShape 1" hidden="1"/>
          <p:cNvSpPr/>
          <p:nvPr/>
        </p:nvSpPr>
        <p:spPr>
          <a:xfrm>
            <a:off x="-9360" y="-7920"/>
            <a:ext cx="9155880" cy="1034280"/>
          </a:xfrm>
          <a:custGeom>
            <a:avLst/>
            <a:gdLst/>
            <a:ahLst/>
            <a:cxnLst/>
            <a:rect l="l" t="t" r="r" b="b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 rotWithShape="0">
            <a:gsLst>
              <a:gs pos="0">
                <a:srgbClr val="0074A0">
                  <a:alpha val="60000"/>
                </a:srgbClr>
              </a:gs>
              <a:gs pos="100000">
                <a:srgbClr val="00C4CD">
                  <a:alpha val="60000"/>
                </a:srgbClr>
              </a:gs>
            </a:gsLst>
            <a:lin ang="5400000"/>
          </a:gradFill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3" name="CustomShape 2" hidden="1"/>
          <p:cNvSpPr/>
          <p:nvPr/>
        </p:nvSpPr>
        <p:spPr>
          <a:xfrm>
            <a:off x="4381560" y="-7920"/>
            <a:ext cx="4755240" cy="631080"/>
          </a:xfrm>
          <a:custGeom>
            <a:avLst/>
            <a:gdLst/>
            <a:ahLst/>
            <a:cxnLst/>
            <a:rect l="l" t="t" r="r" b="b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 rotWithShape="0">
            <a:gsLst>
              <a:gs pos="0">
                <a:srgbClr val="008ABF">
                  <a:alpha val="60000"/>
                </a:srgbClr>
              </a:gs>
              <a:gs pos="100000">
                <a:srgbClr val="00A0A8">
                  <a:alpha val="40000"/>
                </a:srgbClr>
              </a:gs>
            </a:gsLst>
            <a:lin ang="16200000"/>
          </a:gradFill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4" name="CustomShape 3"/>
          <p:cNvSpPr/>
          <p:nvPr/>
        </p:nvSpPr>
        <p:spPr>
          <a:xfrm rot="21436200">
            <a:off x="-12960" y="200880"/>
            <a:ext cx="9155880" cy="640440"/>
          </a:xfrm>
          <a:custGeom>
            <a:avLst/>
            <a:gdLst/>
            <a:ahLst/>
            <a:cxnLst/>
            <a:rect l="l" t="t" r="r" b="b"/>
            <a:pathLst>
              <a:path w="5772" h="1055">
                <a:moveTo>
                  <a:pt x="0" y="966"/>
                </a:moveTo>
                <a:cubicBezTo>
                  <a:pt x="282" y="738"/>
                  <a:pt x="923" y="275"/>
                  <a:pt x="1608" y="282"/>
                </a:cubicBezTo>
                <a:cubicBezTo>
                  <a:pt x="2293" y="289"/>
                  <a:pt x="3416" y="1055"/>
                  <a:pt x="4110" y="1008"/>
                </a:cubicBezTo>
                <a:cubicBezTo>
                  <a:pt x="4804" y="961"/>
                  <a:pt x="5426" y="210"/>
                  <a:pt x="5772" y="0"/>
                </a:cubicBezTo>
              </a:path>
            </a:pathLst>
          </a:custGeom>
          <a:noFill/>
          <a:ln w="10800">
            <a:solidFill>
              <a:srgbClr val="09B7BF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5" name="CustomShape 4"/>
          <p:cNvSpPr/>
          <p:nvPr/>
        </p:nvSpPr>
        <p:spPr>
          <a:xfrm rot="21436200">
            <a:off x="-7560" y="274320"/>
            <a:ext cx="9168480" cy="522000"/>
          </a:xfrm>
          <a:custGeom>
            <a:avLst/>
            <a:gdLst/>
            <a:ahLst/>
            <a:cxnLst/>
            <a:rect l="l" t="t" r="r" b="b"/>
            <a:pathLst>
              <a:path w="5766" h="854">
                <a:moveTo>
                  <a:pt x="0" y="732"/>
                </a:moveTo>
                <a:cubicBezTo>
                  <a:pt x="273" y="647"/>
                  <a:pt x="951" y="214"/>
                  <a:pt x="1638" y="228"/>
                </a:cubicBezTo>
                <a:cubicBezTo>
                  <a:pt x="2325" y="242"/>
                  <a:pt x="3434" y="854"/>
                  <a:pt x="4122" y="816"/>
                </a:cubicBezTo>
                <a:cubicBezTo>
                  <a:pt x="4810" y="778"/>
                  <a:pt x="5424" y="170"/>
                  <a:pt x="5766" y="0"/>
                </a:cubicBezTo>
              </a:path>
            </a:pathLst>
          </a:custGeom>
          <a:noFill/>
          <a:ln w="9360">
            <a:solidFill>
              <a:srgbClr val="0F6FC6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6" name="PlaceHolder 5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uk-UA" sz="4400" b="0" strike="noStrike" spc="-1">
                <a:latin typeface="Arial"/>
              </a:rPr>
              <a:t>Для правки тексту заголовка клацніть мишею</a:t>
            </a:r>
          </a:p>
        </p:txBody>
      </p:sp>
      <p:sp>
        <p:nvSpPr>
          <p:cNvPr id="47" name="PlaceHolder 6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uk-UA" sz="3200" b="0" strike="noStrike" spc="-1">
                <a:latin typeface="Arial"/>
              </a:rPr>
              <a:t>Для редагування структури клацніть мишею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uk-UA" sz="2800" b="0" strike="noStrike" spc="-1">
                <a:latin typeface="Arial"/>
              </a:rPr>
              <a:t>Другий рівень структури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uk-UA" sz="2400" b="0" strike="noStrike" spc="-1">
                <a:latin typeface="Arial"/>
              </a:rPr>
              <a:t>Третій рівень структури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uk-UA" sz="2000" b="0" strike="noStrike" spc="-1">
                <a:latin typeface="Arial"/>
              </a:rPr>
              <a:t>Четвертий рівень структури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uk-UA" sz="2000" b="0" strike="noStrike" spc="-1">
                <a:latin typeface="Arial"/>
              </a:rPr>
              <a:t>П'ятий рівень структури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uk-UA" sz="2000" b="0" strike="noStrike" spc="-1">
                <a:latin typeface="Arial"/>
              </a:rPr>
              <a:t>Шостий рівень структури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uk-UA" sz="2000" b="0" strike="noStrike" spc="-1">
                <a:latin typeface="Arial"/>
              </a:rPr>
              <a:t>Сьомий рівень структури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4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CustomShape 1" hidden="1"/>
          <p:cNvSpPr/>
          <p:nvPr/>
        </p:nvSpPr>
        <p:spPr>
          <a:xfrm>
            <a:off x="-9360" y="-7920"/>
            <a:ext cx="9155880" cy="1034280"/>
          </a:xfrm>
          <a:custGeom>
            <a:avLst/>
            <a:gdLst/>
            <a:ahLst/>
            <a:cxnLst/>
            <a:rect l="l" t="t" r="r" b="b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 rotWithShape="0">
            <a:gsLst>
              <a:gs pos="0">
                <a:srgbClr val="0074A0">
                  <a:alpha val="60000"/>
                </a:srgbClr>
              </a:gs>
              <a:gs pos="100000">
                <a:srgbClr val="00C4CD">
                  <a:alpha val="60000"/>
                </a:srgbClr>
              </a:gs>
            </a:gsLst>
            <a:lin ang="5400000"/>
          </a:gradFill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5" name="CustomShape 2" hidden="1"/>
          <p:cNvSpPr/>
          <p:nvPr/>
        </p:nvSpPr>
        <p:spPr>
          <a:xfrm>
            <a:off x="4381560" y="-7920"/>
            <a:ext cx="4755240" cy="631080"/>
          </a:xfrm>
          <a:custGeom>
            <a:avLst/>
            <a:gdLst/>
            <a:ahLst/>
            <a:cxnLst/>
            <a:rect l="l" t="t" r="r" b="b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 rotWithShape="0">
            <a:gsLst>
              <a:gs pos="0">
                <a:srgbClr val="008ABF">
                  <a:alpha val="60000"/>
                </a:srgbClr>
              </a:gs>
              <a:gs pos="100000">
                <a:srgbClr val="00A0A8">
                  <a:alpha val="40000"/>
                </a:srgbClr>
              </a:gs>
            </a:gsLst>
            <a:lin ang="16200000"/>
          </a:gradFill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6" name="CustomShape 3"/>
          <p:cNvSpPr/>
          <p:nvPr/>
        </p:nvSpPr>
        <p:spPr>
          <a:xfrm rot="21436200">
            <a:off x="-12960" y="200880"/>
            <a:ext cx="9155880" cy="640440"/>
          </a:xfrm>
          <a:custGeom>
            <a:avLst/>
            <a:gdLst/>
            <a:ahLst/>
            <a:cxnLst/>
            <a:rect l="l" t="t" r="r" b="b"/>
            <a:pathLst>
              <a:path w="5772" h="1055">
                <a:moveTo>
                  <a:pt x="0" y="966"/>
                </a:moveTo>
                <a:cubicBezTo>
                  <a:pt x="282" y="738"/>
                  <a:pt x="923" y="275"/>
                  <a:pt x="1608" y="282"/>
                </a:cubicBezTo>
                <a:cubicBezTo>
                  <a:pt x="2293" y="289"/>
                  <a:pt x="3416" y="1055"/>
                  <a:pt x="4110" y="1008"/>
                </a:cubicBezTo>
                <a:cubicBezTo>
                  <a:pt x="4804" y="961"/>
                  <a:pt x="5426" y="210"/>
                  <a:pt x="5772" y="0"/>
                </a:cubicBezTo>
              </a:path>
            </a:pathLst>
          </a:custGeom>
          <a:noFill/>
          <a:ln w="10800">
            <a:solidFill>
              <a:srgbClr val="09B7BF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7" name="CustomShape 4"/>
          <p:cNvSpPr/>
          <p:nvPr/>
        </p:nvSpPr>
        <p:spPr>
          <a:xfrm rot="21436200">
            <a:off x="-7560" y="274320"/>
            <a:ext cx="9168480" cy="522000"/>
          </a:xfrm>
          <a:custGeom>
            <a:avLst/>
            <a:gdLst/>
            <a:ahLst/>
            <a:cxnLst/>
            <a:rect l="l" t="t" r="r" b="b"/>
            <a:pathLst>
              <a:path w="5766" h="854">
                <a:moveTo>
                  <a:pt x="0" y="732"/>
                </a:moveTo>
                <a:cubicBezTo>
                  <a:pt x="273" y="647"/>
                  <a:pt x="951" y="214"/>
                  <a:pt x="1638" y="228"/>
                </a:cubicBezTo>
                <a:cubicBezTo>
                  <a:pt x="2325" y="242"/>
                  <a:pt x="3434" y="854"/>
                  <a:pt x="4122" y="816"/>
                </a:cubicBezTo>
                <a:cubicBezTo>
                  <a:pt x="4810" y="778"/>
                  <a:pt x="5424" y="170"/>
                  <a:pt x="5766" y="0"/>
                </a:cubicBezTo>
              </a:path>
            </a:pathLst>
          </a:custGeom>
          <a:noFill/>
          <a:ln w="9360">
            <a:solidFill>
              <a:srgbClr val="0F6FC6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8" name="PlaceHolder 5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uk-UA" sz="4400" b="0" strike="noStrike" spc="-1">
                <a:latin typeface="Arial"/>
              </a:rPr>
              <a:t>Для правки тексту заголовка клацніть мишею</a:t>
            </a:r>
          </a:p>
        </p:txBody>
      </p:sp>
      <p:sp>
        <p:nvSpPr>
          <p:cNvPr id="89" name="PlaceHolder 6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uk-UA" sz="3200" b="0" strike="noStrike" spc="-1">
                <a:latin typeface="Arial"/>
              </a:rPr>
              <a:t>Для редагування структури клацніть мишею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uk-UA" sz="2800" b="0" strike="noStrike" spc="-1">
                <a:latin typeface="Arial"/>
              </a:rPr>
              <a:t>Другий рівень структури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uk-UA" sz="2400" b="0" strike="noStrike" spc="-1">
                <a:latin typeface="Arial"/>
              </a:rPr>
              <a:t>Третій рівень структури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uk-UA" sz="2000" b="0" strike="noStrike" spc="-1">
                <a:latin typeface="Arial"/>
              </a:rPr>
              <a:t>Четвертий рівень структури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uk-UA" sz="2000" b="0" strike="noStrike" spc="-1">
                <a:latin typeface="Arial"/>
              </a:rPr>
              <a:t>П'ятий рівень структури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uk-UA" sz="2000" b="0" strike="noStrike" spc="-1">
                <a:latin typeface="Arial"/>
              </a:rPr>
              <a:t>Шостий рівень структури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uk-UA" sz="2000" b="0" strike="noStrike" spc="-1">
                <a:latin typeface="Arial"/>
              </a:rPr>
              <a:t>Сьомий рівень структури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4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CustomShape 1" hidden="1"/>
          <p:cNvSpPr/>
          <p:nvPr/>
        </p:nvSpPr>
        <p:spPr>
          <a:xfrm>
            <a:off x="-9360" y="-7920"/>
            <a:ext cx="9155880" cy="1034280"/>
          </a:xfrm>
          <a:custGeom>
            <a:avLst/>
            <a:gdLst/>
            <a:ahLst/>
            <a:cxnLst/>
            <a:rect l="l" t="t" r="r" b="b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 rotWithShape="0">
            <a:gsLst>
              <a:gs pos="0">
                <a:srgbClr val="0074A0">
                  <a:alpha val="60000"/>
                </a:srgbClr>
              </a:gs>
              <a:gs pos="100000">
                <a:srgbClr val="00C4CD">
                  <a:alpha val="60000"/>
                </a:srgbClr>
              </a:gs>
            </a:gsLst>
            <a:lin ang="5400000"/>
          </a:gradFill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27" name="CustomShape 2" hidden="1"/>
          <p:cNvSpPr/>
          <p:nvPr/>
        </p:nvSpPr>
        <p:spPr>
          <a:xfrm>
            <a:off x="4381560" y="-7920"/>
            <a:ext cx="4755240" cy="631080"/>
          </a:xfrm>
          <a:custGeom>
            <a:avLst/>
            <a:gdLst/>
            <a:ahLst/>
            <a:cxnLst/>
            <a:rect l="l" t="t" r="r" b="b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 rotWithShape="0">
            <a:gsLst>
              <a:gs pos="0">
                <a:srgbClr val="008ABF">
                  <a:alpha val="60000"/>
                </a:srgbClr>
              </a:gs>
              <a:gs pos="100000">
                <a:srgbClr val="00A0A8">
                  <a:alpha val="40000"/>
                </a:srgbClr>
              </a:gs>
            </a:gsLst>
            <a:lin ang="16200000"/>
          </a:gradFill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28" name="CustomShape 3"/>
          <p:cNvSpPr/>
          <p:nvPr/>
        </p:nvSpPr>
        <p:spPr>
          <a:xfrm rot="21436200">
            <a:off x="-12960" y="200880"/>
            <a:ext cx="9155880" cy="640440"/>
          </a:xfrm>
          <a:custGeom>
            <a:avLst/>
            <a:gdLst/>
            <a:ahLst/>
            <a:cxnLst/>
            <a:rect l="l" t="t" r="r" b="b"/>
            <a:pathLst>
              <a:path w="5772" h="1055">
                <a:moveTo>
                  <a:pt x="0" y="966"/>
                </a:moveTo>
                <a:cubicBezTo>
                  <a:pt x="282" y="738"/>
                  <a:pt x="923" y="275"/>
                  <a:pt x="1608" y="282"/>
                </a:cubicBezTo>
                <a:cubicBezTo>
                  <a:pt x="2293" y="289"/>
                  <a:pt x="3416" y="1055"/>
                  <a:pt x="4110" y="1008"/>
                </a:cubicBezTo>
                <a:cubicBezTo>
                  <a:pt x="4804" y="961"/>
                  <a:pt x="5426" y="210"/>
                  <a:pt x="5772" y="0"/>
                </a:cubicBezTo>
              </a:path>
            </a:pathLst>
          </a:custGeom>
          <a:noFill/>
          <a:ln w="10800">
            <a:solidFill>
              <a:srgbClr val="09B7BF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29" name="CustomShape 4"/>
          <p:cNvSpPr/>
          <p:nvPr/>
        </p:nvSpPr>
        <p:spPr>
          <a:xfrm rot="21436200">
            <a:off x="-7560" y="274320"/>
            <a:ext cx="9168480" cy="522000"/>
          </a:xfrm>
          <a:custGeom>
            <a:avLst/>
            <a:gdLst/>
            <a:ahLst/>
            <a:cxnLst/>
            <a:rect l="l" t="t" r="r" b="b"/>
            <a:pathLst>
              <a:path w="5766" h="854">
                <a:moveTo>
                  <a:pt x="0" y="732"/>
                </a:moveTo>
                <a:cubicBezTo>
                  <a:pt x="273" y="647"/>
                  <a:pt x="951" y="214"/>
                  <a:pt x="1638" y="228"/>
                </a:cubicBezTo>
                <a:cubicBezTo>
                  <a:pt x="2325" y="242"/>
                  <a:pt x="3434" y="854"/>
                  <a:pt x="4122" y="816"/>
                </a:cubicBezTo>
                <a:cubicBezTo>
                  <a:pt x="4810" y="778"/>
                  <a:pt x="5424" y="170"/>
                  <a:pt x="5766" y="0"/>
                </a:cubicBezTo>
              </a:path>
            </a:pathLst>
          </a:custGeom>
          <a:noFill/>
          <a:ln w="9360">
            <a:solidFill>
              <a:srgbClr val="0F6FC6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30" name="PlaceHolder 5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uk-UA" sz="4400" b="0" strike="noStrike" spc="-1">
                <a:latin typeface="Arial"/>
              </a:rPr>
              <a:t>Для правки тексту заголовка клацніть мишею</a:t>
            </a:r>
          </a:p>
        </p:txBody>
      </p:sp>
      <p:sp>
        <p:nvSpPr>
          <p:cNvPr id="131" name="PlaceHolder 6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uk-UA" sz="3200" b="0" strike="noStrike" spc="-1">
                <a:latin typeface="Arial"/>
              </a:rPr>
              <a:t>Для редагування структури клацніть мишею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uk-UA" sz="2800" b="0" strike="noStrike" spc="-1">
                <a:latin typeface="Arial"/>
              </a:rPr>
              <a:t>Другий рівень структури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uk-UA" sz="2400" b="0" strike="noStrike" spc="-1">
                <a:latin typeface="Arial"/>
              </a:rPr>
              <a:t>Третій рівень структури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uk-UA" sz="2000" b="0" strike="noStrike" spc="-1">
                <a:latin typeface="Arial"/>
              </a:rPr>
              <a:t>Четвертий рівень структури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uk-UA" sz="2000" b="0" strike="noStrike" spc="-1">
                <a:latin typeface="Arial"/>
              </a:rPr>
              <a:t>П'ятий рівень структури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uk-UA" sz="2000" b="0" strike="noStrike" spc="-1">
                <a:latin typeface="Arial"/>
              </a:rPr>
              <a:t>Шостий рівень структури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uk-UA" sz="2000" b="0" strike="noStrike" spc="-1">
                <a:latin typeface="Arial"/>
              </a:rPr>
              <a:t>Сьомий рівень структури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facebook.com/109126114357856" TargetMode="Externa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rotWithShape="0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CustomShape 1"/>
          <p:cNvSpPr/>
          <p:nvPr/>
        </p:nvSpPr>
        <p:spPr>
          <a:xfrm>
            <a:off x="323640" y="2205000"/>
            <a:ext cx="8633880" cy="3665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18360" bIns="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uk-UA" sz="18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endParaRPr lang="uk-UA" sz="18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uk-UA" sz="4200" b="0" strike="noStrike" spc="-1" dirty="0">
                <a:solidFill>
                  <a:srgbClr val="000000"/>
                </a:solidFill>
                <a:latin typeface="Century Gothic"/>
                <a:ea typeface="DejaVu Sans"/>
              </a:rPr>
              <a:t>Інформація про роботу</a:t>
            </a:r>
            <a:endParaRPr lang="uk-UA" sz="42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uk-UA" sz="4200" b="0" strike="noStrike" spc="-1" dirty="0">
                <a:solidFill>
                  <a:srgbClr val="000000"/>
                </a:solidFill>
                <a:latin typeface="Century Gothic"/>
                <a:ea typeface="DejaVu Sans"/>
              </a:rPr>
              <a:t> управління  персоналу </a:t>
            </a:r>
            <a:endParaRPr lang="uk-UA" sz="42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uk-UA" sz="4200" b="0" strike="noStrike" spc="-1" dirty="0">
                <a:solidFill>
                  <a:srgbClr val="000000"/>
                </a:solidFill>
                <a:latin typeface="Century Gothic"/>
                <a:ea typeface="DejaVu Sans"/>
              </a:rPr>
              <a:t>Луцької міської ради за 2021 </a:t>
            </a:r>
            <a:r>
              <a:rPr lang="uk-UA" sz="4200" spc="-1" dirty="0">
                <a:solidFill>
                  <a:srgbClr val="000000"/>
                </a:solidFill>
                <a:latin typeface="Century Gothic"/>
                <a:ea typeface="DejaVu Sans"/>
              </a:rPr>
              <a:t>рік</a:t>
            </a:r>
            <a:r>
              <a:rPr dirty="0"/>
              <a:t/>
            </a:r>
            <a:br>
              <a:rPr dirty="0"/>
            </a:br>
            <a:endParaRPr lang="uk-UA" sz="1800" b="0" strike="noStrike" spc="-1" dirty="0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CustomShape 1"/>
          <p:cNvSpPr/>
          <p:nvPr/>
        </p:nvSpPr>
        <p:spPr>
          <a:xfrm>
            <a:off x="1440000" y="45360"/>
            <a:ext cx="7481160" cy="1216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uk-UA" sz="2000" b="1" strike="noStrike" spc="-1">
                <a:solidFill>
                  <a:srgbClr val="000000"/>
                </a:solidFill>
                <a:latin typeface="Century Gothic"/>
                <a:ea typeface="DejaVu Sans"/>
              </a:rPr>
              <a:t>За результатами службових поїздок </a:t>
            </a:r>
            <a:endParaRPr lang="uk-UA" sz="20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uk-UA" sz="2000" b="1" strike="noStrike" spc="-1">
                <a:solidFill>
                  <a:srgbClr val="000000"/>
                </a:solidFill>
                <a:latin typeface="Century Gothic"/>
                <a:ea typeface="DejaVu Sans"/>
              </a:rPr>
              <a:t>набутий досвід буде використано для покращення життєдіяльності Луцької міської територіальної громади:</a:t>
            </a:r>
            <a:r>
              <a:rPr lang="uk-UA" sz="2000" b="0" strike="noStrike" spc="-1">
                <a:solidFill>
                  <a:srgbClr val="000000"/>
                </a:solidFill>
                <a:latin typeface="Century Gothic"/>
                <a:ea typeface="DejaVu Sans"/>
              </a:rPr>
              <a:t> </a:t>
            </a:r>
            <a:endParaRPr lang="uk-UA" sz="20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endParaRPr lang="uk-UA" sz="2000" b="0" strike="noStrike" spc="-1">
              <a:latin typeface="Arial"/>
            </a:endParaRPr>
          </a:p>
        </p:txBody>
      </p:sp>
      <p:pic>
        <p:nvPicPr>
          <p:cNvPr id="193" name="Місце для вмісту 6"/>
          <p:cNvPicPr/>
          <p:nvPr/>
        </p:nvPicPr>
        <p:blipFill>
          <a:blip r:embed="rId2"/>
          <a:srcRect l="23103" t="-1012" r="5621"/>
          <a:stretch/>
        </p:blipFill>
        <p:spPr>
          <a:xfrm>
            <a:off x="1440000" y="1368000"/>
            <a:ext cx="3322800" cy="3953160"/>
          </a:xfrm>
          <a:prstGeom prst="rect">
            <a:avLst/>
          </a:prstGeom>
          <a:ln>
            <a:noFill/>
          </a:ln>
        </p:spPr>
      </p:pic>
      <p:sp>
        <p:nvSpPr>
          <p:cNvPr id="194" name="CustomShape 2"/>
          <p:cNvSpPr/>
          <p:nvPr/>
        </p:nvSpPr>
        <p:spPr>
          <a:xfrm>
            <a:off x="4896000" y="1008000"/>
            <a:ext cx="4097160" cy="5829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algn="just">
              <a:lnSpc>
                <a:spcPct val="100000"/>
              </a:lnSpc>
            </a:pPr>
            <a:r>
              <a:rPr lang="uk-UA" sz="1200" b="0" i="1" strike="noStrike" spc="-1">
                <a:solidFill>
                  <a:srgbClr val="000000"/>
                </a:solidFill>
                <a:latin typeface="Century Gothic"/>
                <a:ea typeface="DejaVu Sans"/>
              </a:rPr>
              <a:t>-</a:t>
            </a:r>
            <a:r>
              <a:rPr lang="uk-UA" sz="1300" b="0" i="1" strike="noStrike" spc="-1">
                <a:solidFill>
                  <a:srgbClr val="000000"/>
                </a:solidFill>
                <a:latin typeface="Century Gothic"/>
                <a:ea typeface="DejaVu Sans"/>
              </a:rPr>
              <a:t> у реалізації державної  молодіжної політики, політики у сфері  фізичної культури та спорту, політики щодо запобігання та протидії домашньому насильству, створенню на території Луцької міської територіальної “кризової кімнати” в межах проєкту “Трамплін рівності”;</a:t>
            </a:r>
            <a:endParaRPr lang="uk-UA" sz="1300" b="0" strike="noStrike" spc="-1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uk-UA" sz="1300" b="0" i="1" strike="noStrike" spc="-1">
                <a:solidFill>
                  <a:srgbClr val="000000"/>
                </a:solidFill>
                <a:latin typeface="Century Gothic"/>
                <a:ea typeface="DejaVu Sans"/>
              </a:rPr>
              <a:t>- у взаємодії з громадськими об’єднаннями у сфері соціального захисту, впровадження на території Луцької міської територіальної громади відділення для бездомних осіб;</a:t>
            </a:r>
            <a:endParaRPr lang="uk-UA" sz="1300" b="0" strike="noStrike" spc="-1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uk-UA" sz="1300" b="0" i="1" strike="noStrike" spc="-1">
                <a:solidFill>
                  <a:srgbClr val="000000"/>
                </a:solidFill>
                <a:latin typeface="Century Gothic"/>
                <a:ea typeface="DejaVu Sans"/>
              </a:rPr>
              <a:t>- при підготовці  програми соціально-економічного розвитку, стратегії, інвестиційних проєктів, розробці плану сталої міської мобільності проєктів з енергоефективності;</a:t>
            </a:r>
            <a:endParaRPr lang="uk-UA" sz="1300" b="0" strike="noStrike" spc="-1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uk-UA" sz="1300" b="0" i="1" strike="noStrike" spc="-1">
                <a:solidFill>
                  <a:srgbClr val="000000"/>
                </a:solidFill>
                <a:latin typeface="Century Gothic"/>
                <a:ea typeface="DejaVu Sans"/>
              </a:rPr>
              <a:t>- у роботі з міжнародними програмами та співпраці з конкретними містами-партнерами та країнами загалом;</a:t>
            </a:r>
            <a:endParaRPr lang="uk-UA" sz="1300" b="0" strike="noStrike" spc="-1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uk-UA" sz="1300" b="0" i="1" strike="noStrike" spc="-1">
                <a:solidFill>
                  <a:srgbClr val="000000"/>
                </a:solidFill>
                <a:latin typeface="Century Gothic"/>
                <a:ea typeface="DejaVu Sans"/>
              </a:rPr>
              <a:t>- при роботі з особами, які перебувають у конфлікті та прагнуть його вирішити. Запровадження позасудових способів вирішення конфліктів, формування культури мирного врегулювання суперечок та популяризація альтернативного методу розв’язання конфліктів-медіації;</a:t>
            </a:r>
            <a:endParaRPr lang="uk-UA" sz="1300" b="0" strike="noStrike" spc="-1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uk-UA" sz="1300" b="0" i="1" strike="noStrike" spc="-1">
                <a:solidFill>
                  <a:srgbClr val="000000"/>
                </a:solidFill>
                <a:latin typeface="Century Gothic"/>
                <a:ea typeface="DejaVu Sans"/>
              </a:rPr>
              <a:t>- при підвищенні загальної обізнаності та навчання посадових осіб у сфері кібергігієни та кібербезпеки.</a:t>
            </a:r>
            <a:endParaRPr lang="uk-UA" sz="1300" b="0" strike="noStrike" spc="-1"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uk-UA" sz="1300" b="0" strike="noStrike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CustomShape 1"/>
          <p:cNvSpPr/>
          <p:nvPr/>
        </p:nvSpPr>
        <p:spPr>
          <a:xfrm>
            <a:off x="1368000" y="216000"/>
            <a:ext cx="7725240" cy="1671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algn="ctr">
              <a:lnSpc>
                <a:spcPct val="100000"/>
              </a:lnSpc>
            </a:pPr>
            <a:r>
              <a:rPr lang="uk-UA" sz="2000" b="1" strike="noStrike" spc="-1">
                <a:solidFill>
                  <a:srgbClr val="000000"/>
                </a:solidFill>
                <a:latin typeface="Calibri"/>
                <a:ea typeface="DejaVu Sans"/>
              </a:rPr>
              <a:t>Проведення щорічної оцінки виконання посадовими особами місцевого самоврядування апарату та виконавчого комітету, </a:t>
            </a:r>
            <a:endParaRPr lang="uk-UA" sz="20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uk-UA" sz="2000" b="1" strike="noStrike" spc="-1">
                <a:solidFill>
                  <a:srgbClr val="000000"/>
                </a:solidFill>
                <a:latin typeface="Calibri"/>
                <a:ea typeface="DejaVu Sans"/>
              </a:rPr>
              <a:t>виконавчих органів міської ради </a:t>
            </a:r>
            <a:endParaRPr lang="uk-UA" sz="2000" b="0" strike="noStrike" spc="-1">
              <a:latin typeface="Arial"/>
            </a:endParaRPr>
          </a:p>
        </p:txBody>
      </p:sp>
      <p:sp>
        <p:nvSpPr>
          <p:cNvPr id="196" name="CustomShape 2"/>
          <p:cNvSpPr/>
          <p:nvPr/>
        </p:nvSpPr>
        <p:spPr>
          <a:xfrm>
            <a:off x="1322280" y="1274040"/>
            <a:ext cx="7770960" cy="3008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algn="just">
              <a:lnSpc>
                <a:spcPct val="100000"/>
              </a:lnSpc>
            </a:pPr>
            <a:r>
              <a:rPr lang="uk-UA" sz="20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	</a:t>
            </a:r>
            <a:r>
              <a:rPr lang="uk-UA" sz="2200" b="0" strike="noStrike" spc="-1">
                <a:solidFill>
                  <a:srgbClr val="000000"/>
                </a:solidFill>
                <a:latin typeface="Calibri"/>
                <a:ea typeface="DejaVu Sans"/>
              </a:rPr>
              <a:t>Щорічна оцінка у 2021 році здійснювалася відповідно до Порядку проведення щорічної оцінки виконання посадовими особами місцевого самоврядування апарату та виконавчого комітету, виконавчих органів міської ради  покладених на них обов'язків і завдань, затвердженого розпорядження міського голови від 07.02.2014 №5-ра та розпорядження міського голови від 21.01.2021 №15-ра “Про проведення щорічної оцінки виконання посадовими особами місцевого самоврядування апарату та виконавчого комітету, виконавчих органів міської ради  покладених на них обов'язків і завдань”.</a:t>
            </a:r>
            <a:endParaRPr lang="uk-UA" sz="2200" b="0" strike="noStrike" spc="-1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uk-UA" sz="2400" b="0" strike="noStrike" spc="-1">
                <a:solidFill>
                  <a:srgbClr val="000000"/>
                </a:solidFill>
                <a:latin typeface="Calibri"/>
                <a:ea typeface="DejaVu Sans"/>
              </a:rPr>
              <a:t>	</a:t>
            </a:r>
            <a:endParaRPr lang="uk-UA" sz="2400" b="0" strike="noStrike" spc="-1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uk-UA" sz="2400" b="0" strike="noStrike" spc="-1">
                <a:solidFill>
                  <a:srgbClr val="000000"/>
                </a:solidFill>
                <a:latin typeface="Calibri"/>
                <a:ea typeface="DejaVu Sans"/>
              </a:rPr>
              <a:t>	</a:t>
            </a:r>
            <a:r>
              <a:rPr lang="uk-UA" sz="2200" b="0" strike="noStrike" spc="-1">
                <a:solidFill>
                  <a:srgbClr val="000000"/>
                </a:solidFill>
                <a:latin typeface="Calibri"/>
                <a:ea typeface="DejaVu Sans"/>
              </a:rPr>
              <a:t>Зареєстровано 390 щорічних оцінок працівників виконавчих органів місцевого самоврядування. </a:t>
            </a:r>
            <a:endParaRPr lang="uk-UA" sz="2200" b="0" strike="noStrike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CustomShape 1"/>
          <p:cNvSpPr/>
          <p:nvPr/>
        </p:nvSpPr>
        <p:spPr>
          <a:xfrm>
            <a:off x="1368000" y="216000"/>
            <a:ext cx="7725240" cy="902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98" name="CustomShape 2"/>
          <p:cNvSpPr/>
          <p:nvPr/>
        </p:nvSpPr>
        <p:spPr>
          <a:xfrm>
            <a:off x="1489680" y="216000"/>
            <a:ext cx="7652880" cy="1344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algn="ctr">
              <a:lnSpc>
                <a:spcPct val="100000"/>
              </a:lnSpc>
            </a:pPr>
            <a:r>
              <a:rPr lang="uk-UA" sz="2000" b="1" strike="noStrike" spc="-1">
                <a:solidFill>
                  <a:srgbClr val="000000"/>
                </a:solidFill>
                <a:latin typeface="Calibri"/>
                <a:ea typeface="DejaVu Sans"/>
              </a:rPr>
              <a:t>  Результати проведення щорічної оцінки </a:t>
            </a:r>
            <a:endParaRPr lang="uk-UA" sz="20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uk-UA" sz="2000" b="1" strike="noStrike" spc="-1">
                <a:solidFill>
                  <a:srgbClr val="000000"/>
                </a:solidFill>
                <a:latin typeface="Calibri"/>
                <a:ea typeface="DejaVu Sans"/>
              </a:rPr>
              <a:t>виконання посадовими особами місцевого самоврядування апарату міської ради, виконавчого комітету та виконавчих органів міської ради  покладених на них обов'язків і завдань за 2020 рік</a:t>
            </a:r>
            <a:endParaRPr lang="uk-UA" sz="2000" b="0" strike="noStrike" spc="-1">
              <a:latin typeface="Arial"/>
            </a:endParaRPr>
          </a:p>
        </p:txBody>
      </p:sp>
      <p:graphicFrame>
        <p:nvGraphicFramePr>
          <p:cNvPr id="199" name="Диаграмма 1"/>
          <p:cNvGraphicFramePr/>
          <p:nvPr/>
        </p:nvGraphicFramePr>
        <p:xfrm>
          <a:off x="1866600" y="1725840"/>
          <a:ext cx="6755400" cy="46940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CustomShape 1"/>
          <p:cNvSpPr/>
          <p:nvPr/>
        </p:nvSpPr>
        <p:spPr>
          <a:xfrm>
            <a:off x="1440000" y="432000"/>
            <a:ext cx="7481880" cy="940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algn="ctr">
              <a:lnSpc>
                <a:spcPct val="100000"/>
              </a:lnSpc>
            </a:pPr>
            <a:r>
              <a:rPr lang="uk-UA" sz="28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Інформація щодо проходження зовнішніх та внутрішніх навчань у 2021 році</a:t>
            </a:r>
            <a:endParaRPr lang="uk-UA" sz="2800" b="0" strike="noStrike" spc="-1" dirty="0">
              <a:latin typeface="Arial"/>
            </a:endParaRPr>
          </a:p>
        </p:txBody>
      </p:sp>
      <p:sp>
        <p:nvSpPr>
          <p:cNvPr id="201" name="CustomShape 2"/>
          <p:cNvSpPr/>
          <p:nvPr/>
        </p:nvSpPr>
        <p:spPr>
          <a:xfrm>
            <a:off x="1685880" y="1584000"/>
            <a:ext cx="7380000" cy="3806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algn="just">
              <a:lnSpc>
                <a:spcPct val="100000"/>
              </a:lnSpc>
            </a:pPr>
            <a:r>
              <a:rPr lang="uk-UA" sz="2000" b="0" i="1" strike="noStrike" spc="-1" dirty="0">
                <a:solidFill>
                  <a:srgbClr val="000000"/>
                </a:solidFill>
                <a:latin typeface="Century Gothic"/>
                <a:ea typeface="DejaVu Sans"/>
              </a:rPr>
              <a:t>	</a:t>
            </a:r>
            <a:r>
              <a:rPr lang="uk-UA" sz="2000" b="0" i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Відповідно до плану внутрішнього навчання посадових осіб місцевого самоврядування виконавчих органів Луцької міської ради  на  2021  рік  проведено  19  навчань,  у  яких  взяли  участь  392  працівники  виконавчих органів  міської ради. </a:t>
            </a:r>
            <a:endParaRPr lang="uk-UA" sz="20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uk-UA" sz="20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uk-UA" sz="1800" b="1" i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	Основні теми, що були розглянуті  на внутрішніх навчаннях:</a:t>
            </a:r>
            <a:endParaRPr lang="uk-UA" sz="18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uk-UA" sz="18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uk-UA" sz="1800" b="0" i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- система електронного документообігу “АСКОД”;</a:t>
            </a:r>
            <a:endParaRPr lang="uk-UA" sz="18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uk-UA" sz="1800" b="0" i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- організація роботи з пропозиціями, заявами та скаргами громадян;</a:t>
            </a:r>
            <a:endParaRPr lang="uk-UA" sz="18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uk-UA" sz="1800" b="0" i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- соціальний захист пільгових категорій населення;</a:t>
            </a:r>
            <a:endParaRPr lang="uk-UA" sz="18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uk-UA" sz="1800" b="0" i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- надання адміністративних послуг;</a:t>
            </a:r>
            <a:endParaRPr lang="uk-UA" sz="18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uk-UA" sz="1800" b="0" i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- роз’яснення щодо подачі декларації особи, уповноваженої на виконання функцій держави або місцевого самоврядування.</a:t>
            </a:r>
            <a:endParaRPr lang="uk-UA" sz="1800" b="0" strike="noStrike" spc="-1" dirty="0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CustomShape 1"/>
          <p:cNvSpPr/>
          <p:nvPr/>
        </p:nvSpPr>
        <p:spPr>
          <a:xfrm>
            <a:off x="1656000" y="865800"/>
            <a:ext cx="7193880" cy="2098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algn="just">
              <a:lnSpc>
                <a:spcPct val="100000"/>
              </a:lnSpc>
            </a:pPr>
            <a:r>
              <a:rPr lang="uk-UA" sz="2200" b="0" strike="noStrike" spc="-1" dirty="0">
                <a:solidFill>
                  <a:srgbClr val="111111"/>
                </a:solidFill>
                <a:latin typeface="Calibri"/>
                <a:ea typeface="DejaVu Sans"/>
              </a:rPr>
              <a:t>У межах співпраці Луцької міської ради та Волинського регіонального центру підвищення кваліфікації  працівники виконавчих органів міської ради  долучились до навчань організованих центром через онлайн-платформу “</a:t>
            </a:r>
            <a:r>
              <a:rPr lang="uk-UA" sz="2200" b="0" strike="noStrike" spc="-1" dirty="0" err="1">
                <a:solidFill>
                  <a:srgbClr val="111111"/>
                </a:solidFill>
                <a:latin typeface="Calibri"/>
                <a:ea typeface="DejaVu Sans"/>
              </a:rPr>
              <a:t>Zoom</a:t>
            </a:r>
            <a:r>
              <a:rPr lang="uk-UA" sz="2200" b="0" strike="noStrike" spc="-1" dirty="0">
                <a:solidFill>
                  <a:srgbClr val="111111"/>
                </a:solidFill>
                <a:latin typeface="Calibri"/>
                <a:ea typeface="DejaVu Sans"/>
              </a:rPr>
              <a:t>”.</a:t>
            </a:r>
            <a:endParaRPr lang="uk-UA" sz="22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uk-UA" sz="2200" b="0" strike="noStrike" spc="-1" dirty="0">
                <a:solidFill>
                  <a:srgbClr val="111111"/>
                </a:solidFill>
                <a:latin typeface="Calibri"/>
                <a:ea typeface="DejaVu Sans"/>
              </a:rPr>
              <a:t>П</a:t>
            </a:r>
            <a:r>
              <a:rPr lang="uk-UA" sz="2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роведено 34  зовнішніх навчання, у яких взяли участь  248 працівників  виконавчих органів Луцької міської ради.</a:t>
            </a:r>
            <a:endParaRPr lang="uk-UA" sz="2200" b="0" strike="noStrike" spc="-1" dirty="0">
              <a:latin typeface="Arial"/>
            </a:endParaRPr>
          </a:p>
        </p:txBody>
      </p:sp>
      <p:sp>
        <p:nvSpPr>
          <p:cNvPr id="203" name="CustomShape 2"/>
          <p:cNvSpPr/>
          <p:nvPr/>
        </p:nvSpPr>
        <p:spPr>
          <a:xfrm>
            <a:off x="1656000" y="3528000"/>
            <a:ext cx="7409880" cy="2768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algn="just">
              <a:lnSpc>
                <a:spcPct val="100000"/>
              </a:lnSpc>
            </a:pPr>
            <a:r>
              <a:rPr lang="uk-UA" sz="2200" b="1" strike="noStrike" spc="-1">
                <a:solidFill>
                  <a:srgbClr val="000000"/>
                </a:solidFill>
                <a:latin typeface="Calibri"/>
                <a:ea typeface="DejaVu Sans"/>
              </a:rPr>
              <a:t>Основні теми, що були розглянуті на зовнішніх навчаннях:</a:t>
            </a:r>
            <a:endParaRPr lang="uk-UA" sz="2200" b="0" strike="noStrike" spc="-1"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uk-UA" sz="2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uk-UA" sz="2200" b="0" strike="noStrike" spc="-1">
                <a:solidFill>
                  <a:srgbClr val="000000"/>
                </a:solidFill>
                <a:latin typeface="Calibri"/>
                <a:ea typeface="DejaVu Sans"/>
              </a:rPr>
              <a:t>-виборчі системи;</a:t>
            </a:r>
            <a:endParaRPr lang="uk-UA" sz="2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uk-UA" sz="2200" b="0" strike="noStrike" spc="-1">
                <a:solidFill>
                  <a:srgbClr val="000000"/>
                </a:solidFill>
                <a:latin typeface="Calibri"/>
                <a:ea typeface="DejaVu Sans"/>
              </a:rPr>
              <a:t>-лідерство в публічному управлінні;</a:t>
            </a:r>
            <a:endParaRPr lang="uk-UA" sz="2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uk-UA" sz="2200" b="0" strike="noStrike" spc="-1">
                <a:solidFill>
                  <a:srgbClr val="000000"/>
                </a:solidFill>
                <a:latin typeface="Calibri"/>
                <a:ea typeface="DejaVu Sans"/>
              </a:rPr>
              <a:t>-електронне декларування;</a:t>
            </a:r>
            <a:endParaRPr lang="uk-UA" sz="2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uk-UA" sz="2200" b="0" strike="noStrike" spc="-1">
                <a:solidFill>
                  <a:srgbClr val="000000"/>
                </a:solidFill>
                <a:latin typeface="Calibri"/>
                <a:ea typeface="DejaVu Sans"/>
              </a:rPr>
              <a:t>-місцевий економічний розвиток та залучення інвестицій;</a:t>
            </a:r>
            <a:endParaRPr lang="uk-UA" sz="2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uk-UA" sz="2200" b="0" strike="noStrike" spc="-1">
                <a:solidFill>
                  <a:srgbClr val="000000"/>
                </a:solidFill>
                <a:latin typeface="Calibri"/>
                <a:ea typeface="DejaVu Sans"/>
              </a:rPr>
              <a:t>-децентралізація і реформа публічної служби;</a:t>
            </a:r>
            <a:endParaRPr lang="uk-UA" sz="2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uk-UA" sz="2200" b="0" strike="noStrike" spc="-1">
                <a:solidFill>
                  <a:srgbClr val="000000"/>
                </a:solidFill>
                <a:latin typeface="Calibri"/>
                <a:ea typeface="DejaVu Sans"/>
              </a:rPr>
              <a:t>-відкриті дані.</a:t>
            </a:r>
            <a:endParaRPr lang="uk-UA" sz="2200" b="0" strike="noStrike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CustomShape 1"/>
          <p:cNvSpPr/>
          <p:nvPr/>
        </p:nvSpPr>
        <p:spPr>
          <a:xfrm>
            <a:off x="2016000" y="288000"/>
            <a:ext cx="6761880" cy="1458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algn="ctr">
              <a:lnSpc>
                <a:spcPct val="100000"/>
              </a:lnSpc>
            </a:pPr>
            <a:r>
              <a:rPr lang="uk-UA" sz="2600" b="1" strike="noStrike" spc="-1">
                <a:solidFill>
                  <a:srgbClr val="000000"/>
                </a:solidFill>
                <a:latin typeface="Calibri"/>
                <a:ea typeface="DejaVu Sans"/>
              </a:rPr>
              <a:t>Робота з особами зарахованими</a:t>
            </a:r>
            <a:endParaRPr lang="uk-UA" sz="26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uk-UA" sz="2600" b="1" strike="noStrike" spc="-1">
                <a:solidFill>
                  <a:srgbClr val="000000"/>
                </a:solidFill>
                <a:latin typeface="Calibri"/>
                <a:ea typeface="DejaVu Sans"/>
              </a:rPr>
              <a:t> до кадрового резерву </a:t>
            </a:r>
            <a:endParaRPr lang="uk-UA" sz="26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t/>
            </a:r>
            <a:br/>
            <a:endParaRPr lang="uk-UA" sz="2600" b="0" strike="noStrike" spc="-1">
              <a:latin typeface="Arial"/>
            </a:endParaRPr>
          </a:p>
        </p:txBody>
      </p:sp>
      <p:sp>
        <p:nvSpPr>
          <p:cNvPr id="205" name="CustomShape 2"/>
          <p:cNvSpPr/>
          <p:nvPr/>
        </p:nvSpPr>
        <p:spPr>
          <a:xfrm>
            <a:off x="1876320" y="1224000"/>
            <a:ext cx="7122600" cy="3094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algn="just">
              <a:lnSpc>
                <a:spcPct val="100000"/>
              </a:lnSpc>
            </a:pPr>
            <a:r>
              <a:rPr lang="uk-UA" sz="1600" b="0" strike="noStrike" spc="-1">
                <a:solidFill>
                  <a:srgbClr val="000000"/>
                </a:solidFill>
                <a:latin typeface="Calibri"/>
                <a:ea typeface="DejaVu Sans"/>
              </a:rPr>
              <a:t>        Кадровий резерв формується відповідно до статті 16  Закону України «про службу в органах місцевого самоврядування», постанови Кабінету Міністрів України від 24 жовтня 2001 року № 1386 “Про затвердження типового порядку формування кадрового резерву в органах місцевого самоврядування”. </a:t>
            </a:r>
            <a:endParaRPr lang="uk-UA" sz="16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uk-UA" sz="1600" b="0" strike="noStrike" spc="-1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uk-UA" sz="1600" b="0" strike="noStrike" spc="-1">
                <a:solidFill>
                  <a:srgbClr val="000000"/>
                </a:solidFill>
                <a:latin typeface="Calibri"/>
                <a:ea typeface="DejaVu Sans"/>
              </a:rPr>
              <a:t>    Розпорядженням міського голови від 28 грудня 2020 року № 129-рг затверджено  кадровий резерв на 2021 рік.  Основними критеріями зарахування до кадрового резерву є  наявність відповідної професійної підготовки працівників, навички, що ґрунтуються на сучасних спеціальних знаннях і аналітичних здібностях для прийняття та успішного виконання управлінських рішень, якісне виконання службових обов’язків на попередній роботі.</a:t>
            </a:r>
            <a:endParaRPr lang="uk-UA" sz="1600" b="0" strike="noStrike" spc="-1"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uk-UA" sz="16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uk-UA" sz="1600" b="0" strike="noStrike" spc="-1">
                <a:solidFill>
                  <a:srgbClr val="000000"/>
                </a:solidFill>
                <a:latin typeface="Calibri"/>
                <a:ea typeface="DejaVu Sans"/>
              </a:rPr>
              <a:t>       До кадрового резерву зараховано 838 осіб, з них на посади:</a:t>
            </a:r>
            <a:endParaRPr lang="uk-UA" sz="16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uk-UA" sz="1600" b="0" strike="noStrike" spc="-1">
                <a:solidFill>
                  <a:srgbClr val="000000"/>
                </a:solidFill>
                <a:latin typeface="Calibri"/>
                <a:ea typeface="DejaVu Sans"/>
              </a:rPr>
              <a:t>       -  керівників виконавчих органів Луцької міської ради - 411 осіб;</a:t>
            </a:r>
            <a:endParaRPr lang="uk-UA" sz="16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uk-UA" sz="1600" b="0" strike="noStrike" spc="-1">
                <a:solidFill>
                  <a:srgbClr val="000000"/>
                </a:solidFill>
                <a:latin typeface="Calibri"/>
                <a:ea typeface="DejaVu Sans"/>
              </a:rPr>
              <a:t>       - спеціалістів виконавчих органів Луцької міської ради - 427 осіб .</a:t>
            </a:r>
            <a:endParaRPr lang="uk-UA" sz="16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uk-UA" sz="1600" b="0" strike="noStrike" spc="-1">
                <a:solidFill>
                  <a:srgbClr val="000000"/>
                </a:solidFill>
                <a:latin typeface="Calibri"/>
                <a:ea typeface="DejaVu Sans"/>
              </a:rPr>
              <a:t>      89% працівники виконавчих органів Луцької міської ради;</a:t>
            </a:r>
            <a:endParaRPr lang="uk-UA" sz="1600" b="0" strike="noStrike" spc="-1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uk-UA" sz="1600" b="0" strike="noStrike" spc="-1">
                <a:solidFill>
                  <a:srgbClr val="000000"/>
                </a:solidFill>
                <a:latin typeface="Calibri"/>
                <a:ea typeface="DejaVu Sans"/>
              </a:rPr>
              <a:t>      6% працівники підприємств, організацій (установ, закладів), що перебувають у власності міської територіальної громади;</a:t>
            </a:r>
            <a:endParaRPr lang="uk-UA" sz="16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uk-UA" sz="1600" b="0" strike="noStrike" spc="-1">
                <a:solidFill>
                  <a:srgbClr val="000000"/>
                </a:solidFill>
                <a:latin typeface="Calibri"/>
                <a:ea typeface="DejaVu Sans"/>
              </a:rPr>
              <a:t>      3% працівники інших підприємств, організацій (установ, закладів); </a:t>
            </a:r>
            <a:endParaRPr lang="uk-UA" sz="16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uk-UA" sz="1600" b="0" strike="noStrike" spc="-1">
                <a:solidFill>
                  <a:srgbClr val="000000"/>
                </a:solidFill>
                <a:latin typeface="Calibri"/>
                <a:ea typeface="DejaVu Sans"/>
              </a:rPr>
              <a:t>      2% безробітні.</a:t>
            </a:r>
            <a:endParaRPr lang="uk-UA" sz="16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uk-UA" sz="16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uk-UA" sz="16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uk-UA" sz="1600" b="0" strike="noStrike" spc="-1"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uk-UA" sz="1600" b="0" strike="noStrike" spc="-1"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uk-UA" sz="1600" b="0" strike="noStrike" spc="-1"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uk-UA" sz="1600" b="0" strike="noStrike" spc="-1"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uk-UA" sz="1600" b="0" strike="noStrike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CustomShape 1"/>
          <p:cNvSpPr/>
          <p:nvPr/>
        </p:nvSpPr>
        <p:spPr>
          <a:xfrm>
            <a:off x="2448000" y="659424"/>
            <a:ext cx="5753880" cy="10287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algn="ctr">
              <a:lnSpc>
                <a:spcPct val="100000"/>
              </a:lnSpc>
            </a:pPr>
            <a:r>
              <a:rPr lang="uk-UA" sz="2800" b="1" strike="noStrike" spc="-1" dirty="0" smtClean="0">
                <a:solidFill>
                  <a:srgbClr val="000000"/>
                </a:solidFill>
                <a:latin typeface="Calibri"/>
                <a:ea typeface="DejaVu Sans"/>
              </a:rPr>
              <a:t>Проходження стажування </a:t>
            </a:r>
          </a:p>
          <a:p>
            <a:pPr algn="ctr">
              <a:lnSpc>
                <a:spcPct val="100000"/>
              </a:lnSpc>
            </a:pPr>
            <a:r>
              <a:rPr lang="uk-UA" sz="2800" b="1" strike="noStrike" spc="-1" dirty="0" smtClean="0">
                <a:solidFill>
                  <a:srgbClr val="000000"/>
                </a:solidFill>
                <a:latin typeface="Calibri"/>
                <a:ea typeface="DejaVu Sans"/>
              </a:rPr>
              <a:t>у виконавчих органах міської ради</a:t>
            </a:r>
          </a:p>
        </p:txBody>
      </p:sp>
      <p:sp>
        <p:nvSpPr>
          <p:cNvPr id="207" name="CustomShape 2"/>
          <p:cNvSpPr/>
          <p:nvPr/>
        </p:nvSpPr>
        <p:spPr>
          <a:xfrm>
            <a:off x="5184000" y="2083320"/>
            <a:ext cx="3882600" cy="3441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algn="just">
              <a:lnSpc>
                <a:spcPct val="100000"/>
              </a:lnSpc>
            </a:pPr>
            <a:r>
              <a:rPr lang="uk-UA" sz="2000" b="0" i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Стажування пройшло </a:t>
            </a:r>
            <a:r>
              <a:rPr lang="uk-UA" sz="2000" i="1" spc="-1" dirty="0" smtClean="0">
                <a:solidFill>
                  <a:srgbClr val="000000"/>
                </a:solidFill>
                <a:latin typeface="Calibri"/>
                <a:ea typeface="DejaVu Sans"/>
              </a:rPr>
              <a:t>146</a:t>
            </a:r>
            <a:r>
              <a:rPr lang="uk-UA" sz="2000" b="0" i="1" strike="noStrike" spc="-1" dirty="0" smtClean="0">
                <a:solidFill>
                  <a:srgbClr val="000000"/>
                </a:solidFill>
                <a:latin typeface="Calibri"/>
                <a:ea typeface="DejaVu Sans"/>
              </a:rPr>
              <a:t> </a:t>
            </a:r>
            <a:r>
              <a:rPr lang="uk-UA" sz="2000" b="0" i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осіб, які претендували на посади  в </a:t>
            </a:r>
            <a:r>
              <a:rPr lang="uk-UA" sz="2000" b="0" i="1" strike="noStrike" spc="-1" dirty="0" smtClean="0">
                <a:solidFill>
                  <a:srgbClr val="000000"/>
                </a:solidFill>
                <a:latin typeface="Calibri"/>
                <a:ea typeface="DejaVu Sans"/>
              </a:rPr>
              <a:t>органи місцевого </a:t>
            </a:r>
            <a:r>
              <a:rPr lang="uk-UA" sz="2000" b="0" i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самоврядування виконавчих органів Луцької міської ради </a:t>
            </a:r>
            <a:endParaRPr lang="uk-UA" sz="20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uk-UA" sz="20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uk-UA" sz="2000" b="0" i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Стажисти продемонстрували високий рівень знань, прагнення до професійного зростання та бажання удосконалювати свої знання  </a:t>
            </a:r>
            <a:r>
              <a:rPr lang="uk-UA" sz="20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 </a:t>
            </a:r>
            <a:endParaRPr lang="uk-UA" sz="2000" b="0" strike="noStrike" spc="-1" dirty="0">
              <a:latin typeface="Arial"/>
            </a:endParaRPr>
          </a:p>
        </p:txBody>
      </p:sp>
      <p:pic>
        <p:nvPicPr>
          <p:cNvPr id="208" name="Місце для вмісту 4"/>
          <p:cNvPicPr/>
          <p:nvPr/>
        </p:nvPicPr>
        <p:blipFill>
          <a:blip r:embed="rId2"/>
          <a:srcRect r="22450"/>
          <a:stretch/>
        </p:blipFill>
        <p:spPr>
          <a:xfrm>
            <a:off x="1584000" y="2232000"/>
            <a:ext cx="3452760" cy="34876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CustomShape 1"/>
          <p:cNvSpPr/>
          <p:nvPr/>
        </p:nvSpPr>
        <p:spPr>
          <a:xfrm>
            <a:off x="1656000" y="1512000"/>
            <a:ext cx="7481880" cy="1917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algn="just">
              <a:lnSpc>
                <a:spcPct val="100000"/>
              </a:lnSpc>
            </a:pPr>
            <a:r>
              <a:rPr lang="uk-UA" sz="20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Відповідно до укладених договорів про проведення практики студентів на 2020-2021 навчальний рік  виробничу практику пройшло всього 152 студента вищих навчальних закладів </a:t>
            </a:r>
            <a:endParaRPr lang="uk-UA" sz="20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uk-UA" sz="2000" b="0" strike="noStrike" spc="-1" dirty="0">
              <a:latin typeface="Arial"/>
            </a:endParaRPr>
          </a:p>
        </p:txBody>
      </p:sp>
      <p:sp>
        <p:nvSpPr>
          <p:cNvPr id="212" name="CustomShape 2"/>
          <p:cNvSpPr/>
          <p:nvPr/>
        </p:nvSpPr>
        <p:spPr>
          <a:xfrm>
            <a:off x="1512000" y="221760"/>
            <a:ext cx="7409880" cy="16113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algn="ctr">
              <a:lnSpc>
                <a:spcPct val="100000"/>
              </a:lnSpc>
            </a:pPr>
            <a:r>
              <a:rPr lang="uk-UA" sz="24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Проведення навчально-виробничої практики студентів у виконавчих органах Луцької міської ради упродовж 2021 року </a:t>
            </a:r>
            <a:endParaRPr lang="uk-UA" sz="24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uk-UA" sz="28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 </a:t>
            </a:r>
            <a:endParaRPr lang="uk-UA" sz="2800" b="0" strike="noStrike" spc="-1" dirty="0">
              <a:latin typeface="Arial"/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65D6322F-3054-C446-9371-C072D102A1E3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1460" y="2470500"/>
            <a:ext cx="6492978" cy="42068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" name="Місце для зображення 11"/>
          <p:cNvPicPr/>
          <p:nvPr/>
        </p:nvPicPr>
        <p:blipFill>
          <a:blip r:embed="rId2"/>
          <a:srcRect t="15445" b="15445"/>
          <a:stretch/>
        </p:blipFill>
        <p:spPr>
          <a:xfrm>
            <a:off x="1512000" y="787680"/>
            <a:ext cx="3352320" cy="2374200"/>
          </a:xfrm>
          <a:prstGeom prst="rect">
            <a:avLst/>
          </a:prstGeom>
          <a:ln>
            <a:noFill/>
          </a:ln>
          <a:effectLst>
            <a:outerShdw dist="50760" dir="5400000">
              <a:srgbClr val="000000">
                <a:alpha val="43000"/>
              </a:srgbClr>
            </a:outerShdw>
          </a:effectLst>
        </p:spPr>
      </p:pic>
      <p:pic>
        <p:nvPicPr>
          <p:cNvPr id="216" name="Місце для зображення 12"/>
          <p:cNvPicPr/>
          <p:nvPr/>
        </p:nvPicPr>
        <p:blipFill>
          <a:blip r:embed="rId3"/>
          <a:srcRect t="4061" b="4061"/>
          <a:stretch/>
        </p:blipFill>
        <p:spPr>
          <a:xfrm>
            <a:off x="1441800" y="3816000"/>
            <a:ext cx="3376080" cy="2497320"/>
          </a:xfrm>
          <a:prstGeom prst="rect">
            <a:avLst/>
          </a:prstGeom>
          <a:ln>
            <a:noFill/>
          </a:ln>
          <a:effectLst>
            <a:outerShdw dist="50760" dir="5400000">
              <a:srgbClr val="000000">
                <a:alpha val="43000"/>
              </a:srgbClr>
            </a:outerShdw>
          </a:effectLst>
        </p:spPr>
      </p:pic>
      <p:pic>
        <p:nvPicPr>
          <p:cNvPr id="217" name="Місце для вмісту 8"/>
          <p:cNvPicPr/>
          <p:nvPr/>
        </p:nvPicPr>
        <p:blipFill>
          <a:blip r:embed="rId4"/>
          <a:stretch/>
        </p:blipFill>
        <p:spPr>
          <a:xfrm>
            <a:off x="5112000" y="3816000"/>
            <a:ext cx="3598920" cy="2585880"/>
          </a:xfrm>
          <a:prstGeom prst="rect">
            <a:avLst/>
          </a:prstGeom>
          <a:ln>
            <a:noFill/>
          </a:ln>
        </p:spPr>
      </p:pic>
      <p:pic>
        <p:nvPicPr>
          <p:cNvPr id="218" name="Місце для вмісту 11"/>
          <p:cNvPicPr/>
          <p:nvPr/>
        </p:nvPicPr>
        <p:blipFill>
          <a:blip r:embed="rId5"/>
          <a:stretch/>
        </p:blipFill>
        <p:spPr>
          <a:xfrm>
            <a:off x="5112000" y="792000"/>
            <a:ext cx="3551040" cy="24418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CustomShape 1"/>
          <p:cNvSpPr/>
          <p:nvPr/>
        </p:nvSpPr>
        <p:spPr>
          <a:xfrm>
            <a:off x="457200" y="567360"/>
            <a:ext cx="8222400" cy="1411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20" name="CustomShape 2"/>
          <p:cNvSpPr/>
          <p:nvPr/>
        </p:nvSpPr>
        <p:spPr>
          <a:xfrm>
            <a:off x="457200" y="1935000"/>
            <a:ext cx="2642760" cy="2086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21" name="CustomShape 3"/>
          <p:cNvSpPr/>
          <p:nvPr/>
        </p:nvSpPr>
        <p:spPr>
          <a:xfrm>
            <a:off x="3239640" y="1935000"/>
            <a:ext cx="2642760" cy="2086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22" name="CustomShape 4"/>
          <p:cNvSpPr/>
          <p:nvPr/>
        </p:nvSpPr>
        <p:spPr>
          <a:xfrm>
            <a:off x="6022080" y="1935000"/>
            <a:ext cx="2642760" cy="2086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23" name="CustomShape 5"/>
          <p:cNvSpPr/>
          <p:nvPr/>
        </p:nvSpPr>
        <p:spPr>
          <a:xfrm>
            <a:off x="457200" y="4227840"/>
            <a:ext cx="2642760" cy="2086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24" name="CustomShape 6"/>
          <p:cNvSpPr/>
          <p:nvPr/>
        </p:nvSpPr>
        <p:spPr>
          <a:xfrm>
            <a:off x="3239640" y="4227840"/>
            <a:ext cx="2642760" cy="2086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25" name="CustomShape 7"/>
          <p:cNvSpPr/>
          <p:nvPr/>
        </p:nvSpPr>
        <p:spPr>
          <a:xfrm>
            <a:off x="6022080" y="4227840"/>
            <a:ext cx="2642760" cy="2086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26" name="CustomShape 8"/>
          <p:cNvSpPr/>
          <p:nvPr/>
        </p:nvSpPr>
        <p:spPr>
          <a:xfrm rot="21597600">
            <a:off x="1722600" y="146520"/>
            <a:ext cx="7194600" cy="940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algn="ctr">
              <a:lnSpc>
                <a:spcPct val="100000"/>
              </a:lnSpc>
            </a:pPr>
            <a:r>
              <a:rPr lang="uk-UA" sz="2800" b="1" strike="noStrike" spc="-1">
                <a:solidFill>
                  <a:srgbClr val="000000"/>
                </a:solidFill>
                <a:latin typeface="Calibri"/>
                <a:ea typeface="DejaVu Sans"/>
              </a:rPr>
              <a:t>Заохочення та нагородження </a:t>
            </a:r>
            <a:endParaRPr lang="uk-UA" sz="28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uk-UA" sz="2800" b="1" strike="noStrike" spc="-1">
                <a:solidFill>
                  <a:srgbClr val="000000"/>
                </a:solidFill>
                <a:latin typeface="Calibri"/>
                <a:ea typeface="DejaVu Sans"/>
              </a:rPr>
              <a:t>відзнаками  Луцької міської ради</a:t>
            </a:r>
            <a:endParaRPr lang="uk-UA" sz="2800" b="0" strike="noStrike" spc="-1">
              <a:latin typeface="Arial"/>
            </a:endParaRPr>
          </a:p>
        </p:txBody>
      </p:sp>
      <p:sp>
        <p:nvSpPr>
          <p:cNvPr id="227" name="CustomShape 9"/>
          <p:cNvSpPr/>
          <p:nvPr/>
        </p:nvSpPr>
        <p:spPr>
          <a:xfrm>
            <a:off x="1584000" y="1224000"/>
            <a:ext cx="7409880" cy="5527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algn="just">
              <a:lnSpc>
                <a:spcPct val="100000"/>
              </a:lnSpc>
            </a:pPr>
            <a:r>
              <a:rPr lang="uk-UA" sz="1800" b="0" strike="noStrike" spc="-1" dirty="0">
                <a:solidFill>
                  <a:srgbClr val="000000"/>
                </a:solidFill>
                <a:latin typeface="Century Gothic"/>
                <a:ea typeface="DejaVu Sans"/>
              </a:rPr>
              <a:t>	</a:t>
            </a:r>
            <a:endParaRPr lang="uk-UA" sz="18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uk-UA" sz="18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	</a:t>
            </a:r>
            <a:r>
              <a:rPr lang="uk-UA" sz="20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Протягом 2021 року підготовлено 886 нагородних матеріалів для відзначення осіб та колективів підприємств і організацій міста різних форм власності за бездоганну працю, високі трудові досягнення, професійну майстерність, успіхи в реалізації програм економічного та соціального розвитку Луцької міської територіальної громади, активну благодійну, громадську та політичну діяльність, роботу по вихованню підростаючого покоління, значний внесок у розвиток культури, мистецтва, науки, освіти, спорту та охорони здоров’я, місцевого самоврядування, міжнародного співробітництва, за мужність і відвагу, виявлені при порятунку людей та матеріальних цінностей, забезпечення законності, прав і свобод громадян. </a:t>
            </a:r>
            <a:endParaRPr lang="uk-UA" sz="20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uk-UA" sz="20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uk-UA" sz="1500" b="0" strike="noStrike" spc="-1" dirty="0">
                <a:solidFill>
                  <a:srgbClr val="FFFFFF"/>
                </a:solidFill>
                <a:latin typeface="Calibri"/>
                <a:ea typeface="DejaVu Sans"/>
              </a:rPr>
              <a:t> </a:t>
            </a:r>
            <a:endParaRPr lang="uk-UA" sz="150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CustomShape 1"/>
          <p:cNvSpPr/>
          <p:nvPr/>
        </p:nvSpPr>
        <p:spPr>
          <a:xfrm>
            <a:off x="1969560" y="240480"/>
            <a:ext cx="6807600" cy="5635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 algn="just">
              <a:lnSpc>
                <a:spcPct val="100000"/>
              </a:lnSpc>
            </a:pPr>
            <a:endParaRPr lang="uk-UA" sz="1800" b="0" strike="noStrike" spc="-1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uk-UA" sz="2800" b="0" i="1" strike="noStrike" spc="-1">
                <a:solidFill>
                  <a:srgbClr val="000000"/>
                </a:solidFill>
                <a:latin typeface="Calibri"/>
                <a:ea typeface="DejaVu Sans"/>
              </a:rPr>
              <a:t>Управління персоналу Луцької міської ради забезпечує реалізацію державної політики з питань кадрової роботи та служби в органах місцевого самоврядування в апараті міської ради та виконавчого комітету, виконавчих органах міської ради.</a:t>
            </a:r>
            <a:endParaRPr lang="uk-UA" sz="2800" b="0" strike="noStrike" spc="-1"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uk-UA" sz="2800" b="0" strike="noStrike" spc="-1"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uk-UA" sz="2800" b="0" strike="noStrike" spc="-1"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uk-UA" sz="2800" b="0" strike="noStrike" spc="-1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uk-UA" sz="2000" b="0" i="1" strike="noStrike" spc="-1">
                <a:solidFill>
                  <a:srgbClr val="000000"/>
                </a:solidFill>
                <a:latin typeface="Calibri"/>
                <a:ea typeface="DejaVu Sans"/>
              </a:rPr>
              <a:t>Управління персоналу утворено відповідно до рішення Луцької міської ради від 28.04.2021 №10/69 “Про затвердження структури виконавчих органів міської ради, загальної чисельності апарату міської ради та її виконавчих органів”.</a:t>
            </a:r>
            <a:endParaRPr lang="uk-UA" sz="2000" b="0" strike="noStrike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8" name="Table 1"/>
          <p:cNvGraphicFramePr/>
          <p:nvPr>
            <p:extLst>
              <p:ext uri="{D42A27DB-BD31-4B8C-83A1-F6EECF244321}">
                <p14:modId xmlns:p14="http://schemas.microsoft.com/office/powerpoint/2010/main" val="2591182279"/>
              </p:ext>
            </p:extLst>
          </p:nvPr>
        </p:nvGraphicFramePr>
        <p:xfrm>
          <a:off x="1512000" y="1296000"/>
          <a:ext cx="7359438" cy="4464000"/>
        </p:xfrm>
        <a:graphic>
          <a:graphicData uri="http://schemas.openxmlformats.org/drawingml/2006/table">
            <a:tbl>
              <a:tblPr/>
              <a:tblGrid>
                <a:gridCol w="4317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21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2552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uk-UA" sz="1100" b="0" strike="noStrike" spc="-1" dirty="0">
                          <a:solidFill>
                            <a:srgbClr val="000000"/>
                          </a:solidFill>
                          <a:latin typeface="Calibri"/>
                          <a:ea typeface="DejaVu Sans"/>
                        </a:rPr>
                        <a:t> </a:t>
                      </a:r>
                      <a:r>
                        <a:rPr lang="uk-UA" sz="1800" b="0" strike="noStrike" spc="-1" dirty="0">
                          <a:solidFill>
                            <a:srgbClr val="000000"/>
                          </a:solidFill>
                          <a:latin typeface="Calibri"/>
                          <a:ea typeface="DejaVu Sans"/>
                        </a:rPr>
                        <a:t>Відзнака</a:t>
                      </a:r>
                      <a:endParaRPr lang="uk-UA" sz="1800" b="0" strike="noStrike" spc="-1" dirty="0">
                        <a:latin typeface="Arial"/>
                      </a:endParaRPr>
                    </a:p>
                  </a:txBody>
                  <a:tcPr marL="34920" marR="3492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1E7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uk-UA" sz="1800" b="0" strike="noStrike" spc="-1" dirty="0">
                          <a:solidFill>
                            <a:srgbClr val="000000"/>
                          </a:solidFill>
                          <a:latin typeface="Calibri"/>
                          <a:ea typeface="DejaVu Sans"/>
                        </a:rPr>
                        <a:t>За 2021 рік</a:t>
                      </a:r>
                      <a:endParaRPr lang="uk-UA" sz="1800" b="0" strike="noStrike" spc="-1" dirty="0">
                        <a:latin typeface="Arial"/>
                      </a:endParaRPr>
                    </a:p>
                  </a:txBody>
                  <a:tcPr marL="34920" marR="34920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756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1400"/>
                        </a:spcBef>
                      </a:pPr>
                      <a:r>
                        <a:rPr lang="uk-UA" sz="1800" b="0" strike="noStrike" spc="-1" dirty="0">
                          <a:solidFill>
                            <a:srgbClr val="000000"/>
                          </a:solidFill>
                          <a:latin typeface="Calibri"/>
                          <a:ea typeface="DejaVu Sans"/>
                        </a:rPr>
                        <a:t>Подяка Луцького міського голови особам та колективам</a:t>
                      </a:r>
                      <a:endParaRPr lang="uk-UA" sz="1800" b="0" strike="noStrike" spc="-1" dirty="0">
                        <a:latin typeface="Arial"/>
                      </a:endParaRPr>
                    </a:p>
                  </a:txBody>
                  <a:tcPr marL="34920" marR="3492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1E7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uk-UA" sz="2000" b="0" strike="noStrike" spc="-1" dirty="0">
                          <a:solidFill>
                            <a:srgbClr val="000000"/>
                          </a:solidFill>
                          <a:latin typeface="Calibri"/>
                          <a:ea typeface="DejaVu Sans"/>
                        </a:rPr>
                        <a:t>663</a:t>
                      </a:r>
                      <a:endParaRPr lang="uk-UA" sz="2000" b="0" strike="noStrike" spc="-1" dirty="0">
                        <a:latin typeface="Arial"/>
                      </a:endParaRPr>
                    </a:p>
                  </a:txBody>
                  <a:tcPr marL="34920" marR="34920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56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1400"/>
                        </a:spcBef>
                      </a:pPr>
                      <a:r>
                        <a:rPr lang="uk-UA" sz="1800" b="0" strike="noStrike" spc="-1" dirty="0">
                          <a:solidFill>
                            <a:srgbClr val="000000"/>
                          </a:solidFill>
                          <a:latin typeface="Calibri"/>
                          <a:ea typeface="DejaVu Sans"/>
                        </a:rPr>
                        <a:t>Вітальний адрес</a:t>
                      </a:r>
                      <a:endParaRPr lang="uk-UA" sz="1800" b="0" strike="noStrike" spc="-1" dirty="0">
                        <a:latin typeface="Arial"/>
                      </a:endParaRPr>
                    </a:p>
                  </a:txBody>
                  <a:tcPr marL="34920" marR="3492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1E7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uk-UA" sz="2000" b="0" strike="noStrike" spc="-1" dirty="0">
                          <a:solidFill>
                            <a:srgbClr val="000000"/>
                          </a:solidFill>
                          <a:latin typeface="Calibri"/>
                          <a:ea typeface="DejaVu Sans"/>
                        </a:rPr>
                        <a:t>136</a:t>
                      </a:r>
                      <a:endParaRPr lang="uk-UA" sz="2000" b="0" strike="noStrike" spc="-1" dirty="0">
                        <a:latin typeface="Arial"/>
                      </a:endParaRPr>
                    </a:p>
                  </a:txBody>
                  <a:tcPr marL="34920" marR="34920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756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1400"/>
                        </a:spcBef>
                      </a:pPr>
                      <a:r>
                        <a:rPr lang="uk-UA" sz="1800" b="0" strike="noStrike" spc="-1" dirty="0">
                          <a:solidFill>
                            <a:srgbClr val="000000"/>
                          </a:solidFill>
                          <a:latin typeface="Calibri"/>
                          <a:ea typeface="DejaVu Sans"/>
                        </a:rPr>
                        <a:t>Почесна грамота Луцького міського голови</a:t>
                      </a:r>
                      <a:endParaRPr lang="uk-UA" sz="1800" b="0" strike="noStrike" spc="-1" dirty="0">
                        <a:latin typeface="Arial"/>
                      </a:endParaRPr>
                    </a:p>
                  </a:txBody>
                  <a:tcPr marL="34920" marR="3492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1E7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uk-UA" sz="2000" b="0" strike="noStrike" spc="-1" dirty="0">
                          <a:solidFill>
                            <a:srgbClr val="000000"/>
                          </a:solidFill>
                          <a:latin typeface="Calibri"/>
                          <a:ea typeface="DejaVu Sans"/>
                        </a:rPr>
                        <a:t>78</a:t>
                      </a:r>
                      <a:endParaRPr lang="uk-UA" sz="2000" b="0" strike="noStrike" spc="-1" dirty="0">
                        <a:latin typeface="Arial"/>
                      </a:endParaRPr>
                    </a:p>
                  </a:txBody>
                  <a:tcPr marL="34920" marR="34920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756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1400"/>
                        </a:spcBef>
                      </a:pPr>
                      <a:r>
                        <a:rPr lang="uk-UA" sz="1800" b="0" strike="noStrike" spc="-1" dirty="0">
                          <a:solidFill>
                            <a:srgbClr val="000000"/>
                          </a:solidFill>
                          <a:latin typeface="Calibri"/>
                          <a:ea typeface="DejaVu Sans"/>
                        </a:rPr>
                        <a:t>Почесна грамота Луцької міської ради</a:t>
                      </a:r>
                      <a:endParaRPr lang="uk-UA" sz="1800" b="0" strike="noStrike" spc="-1" dirty="0">
                        <a:latin typeface="Arial"/>
                      </a:endParaRPr>
                    </a:p>
                  </a:txBody>
                  <a:tcPr marL="34920" marR="3492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1E7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uk-UA" sz="2000" b="0" strike="noStrike" spc="-1" dirty="0">
                          <a:solidFill>
                            <a:srgbClr val="000000"/>
                          </a:solidFill>
                          <a:latin typeface="Calibri"/>
                          <a:ea typeface="DejaVu Sans"/>
                        </a:rPr>
                        <a:t>9</a:t>
                      </a:r>
                      <a:endParaRPr lang="uk-UA" sz="2000" b="0" strike="noStrike" spc="-1" dirty="0">
                        <a:latin typeface="Arial"/>
                      </a:endParaRPr>
                    </a:p>
                  </a:txBody>
                  <a:tcPr marL="34920" marR="34920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60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400"/>
                        </a:spcBef>
                      </a:pPr>
                      <a:r>
                        <a:rPr lang="uk-UA" sz="1800" b="0" strike="noStrike" spc="-1" dirty="0">
                          <a:solidFill>
                            <a:srgbClr val="000000"/>
                          </a:solidFill>
                          <a:latin typeface="Calibri"/>
                          <a:ea typeface="DejaVu Sans"/>
                        </a:rPr>
                        <a:t>Всього:</a:t>
                      </a:r>
                      <a:endParaRPr lang="uk-UA" sz="1800" b="0" strike="noStrike" spc="-1" dirty="0">
                        <a:latin typeface="Arial"/>
                      </a:endParaRPr>
                    </a:p>
                  </a:txBody>
                  <a:tcPr marL="34920" marR="3492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1E7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uk-UA" sz="2000" b="0" strike="noStrike" spc="-1" dirty="0">
                          <a:solidFill>
                            <a:srgbClr val="000000"/>
                          </a:solidFill>
                          <a:latin typeface="Calibri"/>
                          <a:ea typeface="DejaVu Sans"/>
                        </a:rPr>
                        <a:t>886</a:t>
                      </a:r>
                      <a:endParaRPr lang="uk-UA" sz="2000" b="0" strike="noStrike" spc="-1" dirty="0">
                        <a:latin typeface="Arial"/>
                      </a:endParaRPr>
                    </a:p>
                  </a:txBody>
                  <a:tcPr marL="34920" marR="34920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1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78E6A7D-5BE7-2444-8128-56F0490A5B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9955" y="76514"/>
            <a:ext cx="8229240" cy="1477328"/>
          </a:xfrm>
        </p:spPr>
        <p:txBody>
          <a:bodyPr/>
          <a:lstStyle/>
          <a:p>
            <a:pPr algn="ctr">
              <a:lnSpc>
                <a:spcPct val="100000"/>
              </a:lnSpc>
            </a:pPr>
            <a:r>
              <a:rPr lang="uk-UA" sz="2400" b="1" spc="-1" dirty="0">
                <a:solidFill>
                  <a:srgbClr val="000000"/>
                </a:solidFill>
                <a:latin typeface="Times New Roman"/>
              </a:rPr>
              <a:t>І</a:t>
            </a:r>
            <a:r>
              <a:rPr lang="uk-UA" sz="2400" b="1" spc="-1" dirty="0">
                <a:solidFill>
                  <a:srgbClr val="000000"/>
                </a:solidFill>
                <a:latin typeface="Calibri"/>
              </a:rPr>
              <a:t>нформація про роботу відділу з питань </a:t>
            </a:r>
            <a:br>
              <a:rPr lang="uk-UA" sz="2400" b="1" spc="-1" dirty="0">
                <a:solidFill>
                  <a:srgbClr val="000000"/>
                </a:solidFill>
                <a:latin typeface="Calibri"/>
              </a:rPr>
            </a:br>
            <a:r>
              <a:rPr lang="uk-UA" sz="2400" b="1" spc="-1" dirty="0">
                <a:solidFill>
                  <a:srgbClr val="000000"/>
                </a:solidFill>
                <a:latin typeface="Calibri"/>
              </a:rPr>
              <a:t>запобігання та виявлення корупції </a:t>
            </a:r>
            <a:br>
              <a:rPr lang="uk-UA" sz="2400" b="1" spc="-1" dirty="0">
                <a:solidFill>
                  <a:srgbClr val="000000"/>
                </a:solidFill>
                <a:latin typeface="Calibri"/>
              </a:rPr>
            </a:br>
            <a:r>
              <a:rPr lang="uk-UA" sz="2400" b="1" spc="-1" dirty="0">
                <a:solidFill>
                  <a:srgbClr val="000000"/>
                </a:solidFill>
                <a:latin typeface="Calibri"/>
              </a:rPr>
              <a:t> персоналу за  2021 рік</a:t>
            </a:r>
            <a:r>
              <a:rPr lang="uk-UA" sz="2400" spc="-1" dirty="0"/>
              <a:t/>
            </a:r>
            <a:br>
              <a:rPr lang="uk-UA" sz="2400" spc="-1" dirty="0"/>
            </a:br>
            <a:endParaRPr lang="uk-UA" sz="2400" dirty="0"/>
          </a:p>
        </p:txBody>
      </p:sp>
      <p:graphicFrame>
        <p:nvGraphicFramePr>
          <p:cNvPr id="4" name="Table 2">
            <a:extLst>
              <a:ext uri="{FF2B5EF4-FFF2-40B4-BE49-F238E27FC236}">
                <a16:creationId xmlns:a16="http://schemas.microsoft.com/office/drawing/2014/main" id="{629A8C7A-BFF7-3647-9D50-DD0B1531DB7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65510023"/>
              </p:ext>
            </p:extLst>
          </p:nvPr>
        </p:nvGraphicFramePr>
        <p:xfrm>
          <a:off x="1748160" y="1209600"/>
          <a:ext cx="7142040" cy="5668560"/>
        </p:xfrm>
        <a:graphic>
          <a:graphicData uri="http://schemas.openxmlformats.org/drawingml/2006/table">
            <a:tbl>
              <a:tblPr/>
              <a:tblGrid>
                <a:gridCol w="3945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060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41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68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uk-UA" sz="12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№</a:t>
                      </a:r>
                      <a:endParaRPr lang="uk-UA" sz="12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uk-UA" sz="12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з/п</a:t>
                      </a:r>
                      <a:endParaRPr lang="uk-UA" sz="1200" b="0" strike="noStrike" spc="-1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uk-UA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Проведена робота</a:t>
                      </a:r>
                      <a:endParaRPr lang="uk-UA" sz="1200" b="0" strike="noStrike" spc="-1" dirty="0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uk-UA" sz="12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Кількість</a:t>
                      </a:r>
                      <a:endParaRPr lang="uk-UA" sz="1200" b="0" strike="noStrike" spc="-1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93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uk-UA" sz="12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1</a:t>
                      </a:r>
                      <a:endParaRPr lang="uk-UA" sz="1200" b="0" strike="noStrike" spc="-1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uk-UA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Підготовлено повідомлень про початок проведення перевірки, передбаченої Законом України “Про очищення влади”, надіслані до Західного міжрегіонального управління Міністерства юстиції (</a:t>
                      </a:r>
                      <a:r>
                        <a:rPr lang="uk-UA" sz="1200" b="0" strike="noStrike" spc="-1" dirty="0" err="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м.Львів</a:t>
                      </a:r>
                      <a:r>
                        <a:rPr lang="uk-UA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)</a:t>
                      </a:r>
                      <a:endParaRPr lang="uk-UA" sz="1200" b="0" strike="noStrike" spc="-1" dirty="0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uk-UA" sz="1200" b="0" strike="noStrike" spc="-1" dirty="0" smtClean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18</a:t>
                      </a:r>
                      <a:endParaRPr lang="uk-UA" sz="1200" b="0" strike="noStrike" spc="-1" dirty="0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68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uk-UA" sz="12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2</a:t>
                      </a:r>
                      <a:endParaRPr lang="uk-UA" sz="1200" b="0" strike="noStrike" spc="-1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uk-UA" sz="12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Підготовлено та надіслано до НАЗК запитів про проведення перевірки, передбаченої Законом України “Про очищення влади”</a:t>
                      </a:r>
                      <a:endParaRPr lang="uk-UA" sz="1200" b="0" strike="noStrike" spc="-1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uk-UA" sz="12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2</a:t>
                      </a:r>
                      <a:endParaRPr lang="uk-UA" sz="1200" b="0" strike="noStrike" spc="-1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18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uk-UA" sz="12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3</a:t>
                      </a:r>
                      <a:endParaRPr lang="uk-UA" sz="1200" b="0" strike="noStrike" spc="-1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uk-UA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Підготовлено висновків про результати перевірки відомостей про особу відповідно до Порядку проведення перевірки достовірності відомостей щодо застосування заборон, передбачених частинами третьою і четвертою статті 1 Закону України “Про очищення влади”</a:t>
                      </a:r>
                      <a:endParaRPr lang="uk-UA" sz="1200" b="0" strike="noStrike" spc="-1" dirty="0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uk-UA" sz="1200" b="0" strike="noStrike" spc="-1" dirty="0" smtClean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29</a:t>
                      </a:r>
                      <a:endParaRPr lang="uk-UA" sz="1200" b="0" strike="noStrike" spc="-1" dirty="0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uk-UA" sz="12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4 </a:t>
                      </a:r>
                      <a:endParaRPr lang="uk-UA" sz="1200" b="0" strike="noStrike" spc="-1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uk-UA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Підготовлено довідок про результати перевірки повідомлень про корупцію</a:t>
                      </a:r>
                      <a:endParaRPr lang="uk-UA" sz="1200" b="0" strike="noStrike" spc="-1" dirty="0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uk-UA" sz="1200" b="0" strike="noStrike" spc="-1" dirty="0" smtClean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5</a:t>
                      </a:r>
                      <a:endParaRPr lang="uk-UA" sz="1200" b="0" strike="noStrike" spc="-1" dirty="0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68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uk-UA" sz="12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5</a:t>
                      </a:r>
                      <a:endParaRPr lang="uk-UA" sz="1200" b="0" strike="noStrike" spc="-1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uk-UA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Підготовлено довідок про результати перевірки, передбаченої Законом України “Про очищення влади”</a:t>
                      </a:r>
                      <a:endParaRPr lang="uk-UA" sz="1200" b="0" strike="noStrike" spc="-1" dirty="0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uk-UA" sz="1200" b="0" strike="noStrike" spc="-1" dirty="0" smtClean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27</a:t>
                      </a:r>
                      <a:endParaRPr lang="uk-UA" sz="1200" b="0" strike="noStrike" spc="-1" dirty="0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4623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uk-UA" sz="12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6</a:t>
                      </a:r>
                      <a:endParaRPr lang="uk-UA" sz="1200" b="0" strike="noStrike" spc="-1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uk-UA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Здійснено перевірку фактів своєчасності подання посадовими особами Луцької міської ради (в </a:t>
                      </a:r>
                      <a:r>
                        <a:rPr lang="uk-UA" sz="1200" b="0" strike="noStrike" spc="-1" dirty="0" err="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т.ч</a:t>
                      </a:r>
                      <a:r>
                        <a:rPr lang="uk-UA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. звільненими) електронних декларацій шляхом пошуку та перегляду інформації на офіційному </a:t>
                      </a:r>
                      <a:r>
                        <a:rPr lang="uk-UA" sz="1200" b="0" strike="noStrike" spc="-1" dirty="0" err="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вебсайті</a:t>
                      </a:r>
                      <a:r>
                        <a:rPr lang="uk-UA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 НАЗК:</a:t>
                      </a:r>
                      <a:endParaRPr lang="uk-UA" sz="1200" b="0" strike="noStrike" spc="-1" dirty="0">
                        <a:latin typeface="Arial"/>
                      </a:endParaRPr>
                    </a:p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uk-UA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- щорічних за 2020 рік</a:t>
                      </a:r>
                      <a:endParaRPr lang="uk-UA" sz="1200" b="0" strike="noStrike" spc="-1" dirty="0">
                        <a:latin typeface="Arial"/>
                      </a:endParaRPr>
                    </a:p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uk-UA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- після звільнення за 2020 рік</a:t>
                      </a:r>
                      <a:endParaRPr lang="uk-UA" sz="1200" b="0" strike="noStrike" spc="-1" dirty="0">
                        <a:latin typeface="Arial"/>
                      </a:endParaRPr>
                    </a:p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uk-UA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- перед звільненням за 2021 рік</a:t>
                      </a:r>
                      <a:endParaRPr lang="uk-UA" sz="1200" b="0" strike="noStrike" spc="-1" dirty="0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uk-UA" sz="1800" b="0" strike="noStrike" spc="-1" dirty="0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uk-UA" sz="1800" b="0" strike="noStrike" spc="-1" dirty="0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uk-UA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574</a:t>
                      </a:r>
                      <a:endParaRPr lang="uk-UA" sz="1200" b="0" strike="noStrike" spc="-1" dirty="0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uk-UA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36</a:t>
                      </a:r>
                      <a:endParaRPr lang="uk-UA" sz="1200" b="0" strike="noStrike" spc="-1" dirty="0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uk-UA" sz="1200" b="0" strike="noStrike" spc="-1" dirty="0" smtClean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44</a:t>
                      </a:r>
                      <a:endParaRPr lang="uk-UA" sz="1200" b="0" strike="noStrike" spc="-1" dirty="0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68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uk-UA" sz="12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7</a:t>
                      </a:r>
                      <a:endParaRPr lang="uk-UA" sz="1200" b="0" strike="noStrike" spc="-1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uk-UA" sz="12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Надіслано повідомлень до НАЗК про факт неподання чи несвоєчасного подання декларацій</a:t>
                      </a:r>
                      <a:endParaRPr lang="uk-UA" sz="1200" b="0" strike="noStrike" spc="-1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uk-UA" sz="12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2</a:t>
                      </a:r>
                      <a:endParaRPr lang="uk-UA" sz="1200" b="0" strike="noStrike" spc="-1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375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uk-UA" sz="12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8</a:t>
                      </a:r>
                      <a:endParaRPr lang="uk-UA" sz="1200" b="0" strike="noStrike" spc="-1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uk-UA" sz="12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Проведено перевірок комунальних підприємств з питань дотримання ними вимог нормативно-правових актів щодо запобігання корупції (в складі робочої групи щодо моніторингу ефективності діяльності комунальних підприємств)</a:t>
                      </a:r>
                      <a:endParaRPr lang="uk-UA" sz="1200" b="0" strike="noStrike" spc="-1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uk-UA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3</a:t>
                      </a:r>
                      <a:endParaRPr lang="uk-UA" sz="1200" b="0" strike="noStrike" spc="-1" dirty="0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196712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CustomShape 1"/>
          <p:cNvSpPr/>
          <p:nvPr/>
        </p:nvSpPr>
        <p:spPr>
          <a:xfrm>
            <a:off x="1512000" y="-216000"/>
            <a:ext cx="7193880" cy="12898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uk-UA" sz="3200" b="0" strike="noStrike" spc="-1">
                <a:solidFill>
                  <a:srgbClr val="04617B"/>
                </a:solidFill>
                <a:latin typeface="Calibri"/>
                <a:ea typeface="DejaVu Sans"/>
              </a:rPr>
              <a:t>           </a:t>
            </a:r>
            <a:endParaRPr lang="uk-UA" sz="3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uk-UA" sz="3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uk-UA" sz="3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uk-UA" sz="3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uk-UA" sz="3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uk-UA" sz="3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uk-UA" sz="3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uk-UA" sz="3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uk-UA" sz="32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uk-UA" sz="2000" b="1" strike="noStrike" spc="-1">
                <a:solidFill>
                  <a:srgbClr val="000000"/>
                </a:solidFill>
                <a:latin typeface="Calibri"/>
                <a:ea typeface="DejaVu Sans"/>
              </a:rPr>
              <a:t>Робота працівників відділу документального забезпечення управління персоналу Луцької міської ради, які працюють на віддалених робочих місцях</a:t>
            </a:r>
            <a:endParaRPr lang="uk-UA" sz="2000" b="0" strike="noStrike" spc="-1">
              <a:latin typeface="Arial"/>
            </a:endParaRPr>
          </a:p>
        </p:txBody>
      </p:sp>
      <p:graphicFrame>
        <p:nvGraphicFramePr>
          <p:cNvPr id="232" name="Діаграма 2"/>
          <p:cNvGraphicFramePr/>
          <p:nvPr>
            <p:extLst>
              <p:ext uri="{D42A27DB-BD31-4B8C-83A1-F6EECF244321}">
                <p14:modId xmlns:p14="http://schemas.microsoft.com/office/powerpoint/2010/main" val="1023270989"/>
              </p:ext>
            </p:extLst>
          </p:nvPr>
        </p:nvGraphicFramePr>
        <p:xfrm rot="21599400">
          <a:off x="1440720" y="1141200"/>
          <a:ext cx="7482960" cy="56206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CustomShape 1"/>
          <p:cNvSpPr/>
          <p:nvPr/>
        </p:nvSpPr>
        <p:spPr>
          <a:xfrm>
            <a:off x="1547640" y="764640"/>
            <a:ext cx="7193520" cy="856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uk-UA" sz="60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   </a:t>
            </a:r>
            <a:r>
              <a:rPr lang="uk-UA" sz="6000" b="0" strike="noStrike" spc="-1">
                <a:solidFill>
                  <a:srgbClr val="000000"/>
                </a:solidFill>
                <a:latin typeface="Calibri"/>
                <a:ea typeface="DejaVu Sans"/>
              </a:rPr>
              <a:t>Наші координати:</a:t>
            </a:r>
            <a:endParaRPr lang="uk-UA" sz="6000" b="0" strike="noStrike" spc="-1">
              <a:latin typeface="Arial"/>
            </a:endParaRPr>
          </a:p>
        </p:txBody>
      </p:sp>
      <p:sp>
        <p:nvSpPr>
          <p:cNvPr id="234" name="CustomShape 2"/>
          <p:cNvSpPr/>
          <p:nvPr/>
        </p:nvSpPr>
        <p:spPr>
          <a:xfrm>
            <a:off x="1547640" y="1627560"/>
            <a:ext cx="6438240" cy="1702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uk-UA" sz="2800" b="1" i="1" u="sng" strike="noStrike" spc="-1">
                <a:solidFill>
                  <a:srgbClr val="000000"/>
                </a:solidFill>
                <a:uFillTx/>
                <a:latin typeface="Calibri"/>
                <a:ea typeface="DejaVu Sans"/>
              </a:rPr>
              <a:t>Адреса:</a:t>
            </a:r>
            <a:endParaRPr lang="uk-UA" sz="2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uk-UA" sz="2600" b="0" strike="noStrike" spc="-1">
                <a:solidFill>
                  <a:srgbClr val="000000"/>
                </a:solidFill>
                <a:latin typeface="Calibri"/>
                <a:ea typeface="DejaVu Sans"/>
              </a:rPr>
              <a:t>43025 м.Луцьк, </a:t>
            </a:r>
            <a:endParaRPr lang="uk-UA" sz="26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uk-UA" sz="2600" b="0" strike="noStrike" spc="-1">
                <a:solidFill>
                  <a:srgbClr val="000000"/>
                </a:solidFill>
                <a:latin typeface="Calibri"/>
                <a:ea typeface="DejaVu Sans"/>
              </a:rPr>
              <a:t>вул. Б.Хмельницького, 19</a:t>
            </a:r>
            <a:endParaRPr lang="uk-UA" sz="26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uk-UA" sz="2600" b="0" strike="noStrike" spc="-1">
                <a:solidFill>
                  <a:srgbClr val="000000"/>
                </a:solidFill>
                <a:latin typeface="Calibri"/>
                <a:ea typeface="DejaVu Sans"/>
              </a:rPr>
              <a:t>каб. 113, 306, 307, 308, 309</a:t>
            </a:r>
            <a:endParaRPr lang="uk-UA" sz="2600" b="0" strike="noStrike" spc="-1">
              <a:latin typeface="Arial"/>
            </a:endParaRPr>
          </a:p>
        </p:txBody>
      </p:sp>
      <p:sp>
        <p:nvSpPr>
          <p:cNvPr id="235" name="CustomShape 3"/>
          <p:cNvSpPr/>
          <p:nvPr/>
        </p:nvSpPr>
        <p:spPr>
          <a:xfrm>
            <a:off x="1586880" y="3582360"/>
            <a:ext cx="7049880" cy="879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uk-UA" sz="2600" b="1" i="1" u="sng" strike="noStrike" spc="-1">
                <a:solidFill>
                  <a:srgbClr val="111111"/>
                </a:solidFill>
                <a:uFillTx/>
                <a:latin typeface="Calibri"/>
                <a:ea typeface="DejaVu Sans"/>
              </a:rPr>
              <a:t>Контактні телефони</a:t>
            </a:r>
            <a:r>
              <a:rPr lang="uk-UA" sz="2600" b="1" i="1" u="sng" strike="noStrike" spc="-1">
                <a:solidFill>
                  <a:srgbClr val="000000"/>
                </a:solidFill>
                <a:uFillTx/>
                <a:latin typeface="Calibri"/>
                <a:ea typeface="DejaVu Sans"/>
              </a:rPr>
              <a:t>:</a:t>
            </a:r>
            <a:endParaRPr lang="uk-UA" sz="26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uk-UA" sz="2600" b="0" strike="noStrike" spc="-1">
                <a:solidFill>
                  <a:srgbClr val="000000"/>
                </a:solidFill>
                <a:latin typeface="Calibri"/>
                <a:ea typeface="DejaVu Sans"/>
              </a:rPr>
              <a:t>777 942, 741 080, 741 086, 741 084</a:t>
            </a:r>
            <a:endParaRPr lang="uk-UA" sz="2600" b="0" strike="noStrike" spc="-1">
              <a:latin typeface="Arial"/>
            </a:endParaRPr>
          </a:p>
        </p:txBody>
      </p:sp>
      <p:sp>
        <p:nvSpPr>
          <p:cNvPr id="236" name="CustomShape 4"/>
          <p:cNvSpPr/>
          <p:nvPr/>
        </p:nvSpPr>
        <p:spPr>
          <a:xfrm>
            <a:off x="1584000" y="4608000"/>
            <a:ext cx="3809880" cy="940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uk-UA" sz="2800" b="1" i="1" u="sng" strike="noStrike" spc="-1">
                <a:solidFill>
                  <a:srgbClr val="000000"/>
                </a:solidFill>
                <a:uFillTx/>
                <a:latin typeface="Calibri"/>
                <a:ea typeface="DejaVu Sans"/>
              </a:rPr>
              <a:t>E-mail:</a:t>
            </a:r>
            <a:r>
              <a:rPr lang="uk-UA" sz="2800" b="0" strike="noStrike" spc="-1">
                <a:solidFill>
                  <a:srgbClr val="000000"/>
                </a:solidFill>
                <a:latin typeface="Calibri"/>
                <a:ea typeface="DejaVu Sans"/>
              </a:rPr>
              <a:t> kadru@lutskrada.gov.ua</a:t>
            </a:r>
            <a:endParaRPr lang="uk-UA" sz="2800" b="0" strike="noStrike" spc="-1">
              <a:latin typeface="Arial"/>
            </a:endParaRPr>
          </a:p>
        </p:txBody>
      </p:sp>
      <p:sp>
        <p:nvSpPr>
          <p:cNvPr id="237" name="CustomShape 5"/>
          <p:cNvSpPr/>
          <p:nvPr/>
        </p:nvSpPr>
        <p:spPr>
          <a:xfrm>
            <a:off x="1656000" y="5688000"/>
            <a:ext cx="7049880" cy="788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uk-UA" sz="2800" b="1" i="1" u="sng" strike="noStrike" spc="-1">
                <a:solidFill>
                  <a:srgbClr val="000000"/>
                </a:solidFill>
                <a:uFillTx/>
                <a:latin typeface="Calibri"/>
                <a:ea typeface="DejaVu Sans"/>
              </a:rPr>
              <a:t>Facebook</a:t>
            </a:r>
            <a:r>
              <a:rPr lang="uk-UA" sz="2800" b="0" i="1" u="sng" strike="noStrike" spc="-1">
                <a:solidFill>
                  <a:srgbClr val="000000"/>
                </a:solidFill>
                <a:uFillTx/>
                <a:latin typeface="Calibri"/>
                <a:ea typeface="DejaVu Sans"/>
              </a:rPr>
              <a:t>:</a:t>
            </a:r>
            <a:r>
              <a:rPr lang="uk-UA" sz="2800" b="0" i="1" strike="noStrike" spc="-1">
                <a:solidFill>
                  <a:srgbClr val="000000"/>
                </a:solidFill>
                <a:latin typeface="Calibri"/>
                <a:ea typeface="DejaVu Sans"/>
              </a:rPr>
              <a:t> </a:t>
            </a:r>
            <a:endParaRPr lang="uk-UA" sz="2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uk-UA" sz="1800" b="1" u="sng" strike="noStrike" spc="-1">
                <a:solidFill>
                  <a:srgbClr val="0000FF"/>
                </a:solidFill>
                <a:uFillTx/>
                <a:latin typeface="Calibri"/>
                <a:ea typeface="DejaVu Sans"/>
                <a:hlinkClick r:id="rId2"/>
              </a:rPr>
              <a:t>https://</a:t>
            </a:r>
            <a:r>
              <a:rPr lang="uk-UA" sz="1800" b="0" i="1" u="sng" strike="noStrike" spc="-1">
                <a:solidFill>
                  <a:srgbClr val="000000"/>
                </a:solidFill>
                <a:uFillTx/>
                <a:latin typeface="Calibri"/>
                <a:ea typeface="DejaVu Sans"/>
              </a:rPr>
              <a:t> </a:t>
            </a:r>
            <a:r>
              <a:rPr lang="uk-UA" sz="1800" b="1" u="sng" strike="noStrike" spc="-1">
                <a:solidFill>
                  <a:srgbClr val="0000FF"/>
                </a:solidFill>
                <a:uFillTx/>
                <a:latin typeface="Arial"/>
                <a:ea typeface="DejaVu Sans"/>
                <a:hlinkClick r:id="rId2"/>
              </a:rPr>
              <a:t>www.facebook.com/109126114357856</a:t>
            </a:r>
            <a:r>
              <a:rPr lang="uk-UA" sz="1800" b="1" u="sng" strike="noStrike" spc="-1">
                <a:solidFill>
                  <a:srgbClr val="000000"/>
                </a:solidFill>
                <a:uFillTx/>
                <a:latin typeface="Arial"/>
                <a:ea typeface="DejaVu Sans"/>
              </a:rPr>
              <a:t> </a:t>
            </a:r>
            <a:r>
              <a:rPr lang="uk-UA" sz="1800" b="0" i="1" u="sng" strike="noStrike" spc="-1">
                <a:solidFill>
                  <a:srgbClr val="000000"/>
                </a:solidFill>
                <a:uFillTx/>
                <a:latin typeface="Times New Roman"/>
                <a:ea typeface="DejaVu Sans"/>
              </a:rPr>
              <a:t> </a:t>
            </a:r>
            <a:r>
              <a:rPr lang="uk-UA" sz="1800" b="0" strike="noStrike" spc="-1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endParaRPr lang="uk-UA" sz="18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CustomShape 1"/>
          <p:cNvSpPr/>
          <p:nvPr/>
        </p:nvSpPr>
        <p:spPr>
          <a:xfrm>
            <a:off x="1872000" y="722880"/>
            <a:ext cx="6690600" cy="1459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uk-UA" sz="3200" b="1" i="1" u="sng" strike="noStrike" spc="-1">
                <a:solidFill>
                  <a:srgbClr val="000000"/>
                </a:solidFill>
                <a:uFillTx/>
                <a:latin typeface="Calibri"/>
                <a:ea typeface="DejaVu Sans"/>
              </a:rPr>
              <a:t>Структура управління персоналу </a:t>
            </a:r>
            <a:endParaRPr lang="uk-UA" sz="32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uk-UA" sz="3200" b="1" i="1" u="sng" strike="noStrike" spc="-1">
                <a:solidFill>
                  <a:srgbClr val="000000"/>
                </a:solidFill>
                <a:uFillTx/>
                <a:latin typeface="Calibri"/>
                <a:ea typeface="DejaVu Sans"/>
              </a:rPr>
              <a:t>Луцької міської ради:</a:t>
            </a:r>
            <a:r>
              <a:t/>
            </a:r>
            <a:br/>
            <a:endParaRPr lang="uk-UA" sz="3200" b="0" strike="noStrike" spc="-1">
              <a:latin typeface="Arial"/>
            </a:endParaRPr>
          </a:p>
        </p:txBody>
      </p:sp>
      <p:sp>
        <p:nvSpPr>
          <p:cNvPr id="177" name="CustomShape 2"/>
          <p:cNvSpPr/>
          <p:nvPr/>
        </p:nvSpPr>
        <p:spPr>
          <a:xfrm>
            <a:off x="1872000" y="2367360"/>
            <a:ext cx="7396920" cy="3500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216000" indent="-20916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uk-UA" sz="2800" b="0" i="1" strike="noStrike" spc="-1">
                <a:solidFill>
                  <a:srgbClr val="000000"/>
                </a:solidFill>
                <a:latin typeface="Calibri"/>
                <a:ea typeface="DejaVu Sans"/>
              </a:rPr>
              <a:t>Відділ кадрової роботи</a:t>
            </a:r>
            <a:endParaRPr lang="uk-UA" sz="2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uk-UA" sz="2800" b="0" strike="noStrike" spc="-1">
              <a:latin typeface="Arial"/>
            </a:endParaRPr>
          </a:p>
          <a:p>
            <a:pPr marL="216000" indent="-20916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uk-UA" sz="2800" b="0" i="1" strike="noStrike" spc="-1">
                <a:solidFill>
                  <a:srgbClr val="000000"/>
                </a:solidFill>
                <a:latin typeface="Calibri"/>
                <a:ea typeface="DejaVu Sans"/>
              </a:rPr>
              <a:t>Відділ розвитку персоналу </a:t>
            </a:r>
            <a:endParaRPr lang="uk-UA" sz="2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uk-UA" sz="2800" b="0" strike="noStrike" spc="-1">
              <a:latin typeface="Arial"/>
            </a:endParaRPr>
          </a:p>
          <a:p>
            <a:pPr marL="216000" indent="-20916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uk-UA" sz="2800" b="0" i="1" strike="noStrike" spc="-1">
                <a:solidFill>
                  <a:srgbClr val="000000"/>
                </a:solidFill>
                <a:latin typeface="Calibri"/>
                <a:ea typeface="DejaVu Sans"/>
              </a:rPr>
              <a:t>Відділ з питань запобігання та виявлення корупції</a:t>
            </a:r>
            <a:endParaRPr lang="uk-UA" sz="2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uk-UA" sz="2800" b="0" strike="noStrike" spc="-1">
              <a:latin typeface="Arial"/>
            </a:endParaRPr>
          </a:p>
          <a:p>
            <a:pPr marL="216000" indent="-20916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uk-UA" sz="2800" b="0" i="1" strike="noStrike" spc="-1">
                <a:solidFill>
                  <a:srgbClr val="000000"/>
                </a:solidFill>
                <a:latin typeface="Calibri"/>
                <a:ea typeface="DejaVu Sans"/>
              </a:rPr>
              <a:t>Відділ документального забезпечення</a:t>
            </a:r>
            <a:endParaRPr lang="uk-UA" sz="2800" b="0" strike="noStrike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CustomShape 1"/>
          <p:cNvSpPr/>
          <p:nvPr/>
        </p:nvSpPr>
        <p:spPr>
          <a:xfrm>
            <a:off x="1512000" y="-167760"/>
            <a:ext cx="7481160" cy="1551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uk-UA" sz="18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uk-UA" sz="2800" b="1" strike="noStrike" spc="-1">
                <a:solidFill>
                  <a:srgbClr val="000000"/>
                </a:solidFill>
                <a:latin typeface="Calibri"/>
                <a:ea typeface="DejaVu Sans"/>
              </a:rPr>
              <a:t>Кількісно-якісний склад</a:t>
            </a:r>
            <a:r>
              <a:t/>
            </a:r>
            <a:br/>
            <a:r>
              <a:rPr lang="uk-UA" sz="2800" b="1" strike="noStrike" spc="-1">
                <a:solidFill>
                  <a:srgbClr val="000000"/>
                </a:solidFill>
                <a:latin typeface="Calibri"/>
                <a:ea typeface="DejaVu Sans"/>
              </a:rPr>
              <a:t> працівників виконавчих органів міської ради</a:t>
            </a:r>
            <a:r>
              <a:t/>
            </a:r>
            <a:br/>
            <a:endParaRPr lang="uk-UA" sz="2800" b="0" strike="noStrike" spc="-1">
              <a:latin typeface="Arial"/>
            </a:endParaRPr>
          </a:p>
        </p:txBody>
      </p:sp>
      <p:sp>
        <p:nvSpPr>
          <p:cNvPr id="179" name="CustomShape 2"/>
          <p:cNvSpPr/>
          <p:nvPr/>
        </p:nvSpPr>
        <p:spPr>
          <a:xfrm>
            <a:off x="1440000" y="792000"/>
            <a:ext cx="7697160" cy="2707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endParaRPr lang="uk-UA" sz="18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uk-UA" sz="2200" b="0" i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	Штатна чисельність посад у розрізі категорій становить:   </a:t>
            </a:r>
            <a:endParaRPr lang="uk-UA" sz="2200" b="0" strike="noStrike" spc="-1" dirty="0">
              <a:latin typeface="Arial"/>
            </a:endParaRPr>
          </a:p>
          <a:p>
            <a:pPr marL="216000" indent="-209160" algn="just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uk-UA" sz="2200" b="0" i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553 посадових осіб місцевого самоврядування;  </a:t>
            </a:r>
            <a:endParaRPr lang="uk-UA" sz="2200" b="0" strike="noStrike" spc="-1" dirty="0">
              <a:latin typeface="Arial"/>
            </a:endParaRPr>
          </a:p>
          <a:p>
            <a:pPr marL="216000" indent="-209160" algn="just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uk-UA" sz="2200" b="0" i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74 службовці;</a:t>
            </a:r>
            <a:endParaRPr lang="uk-UA" sz="2200" b="0" strike="noStrike" spc="-1" dirty="0">
              <a:latin typeface="Arial"/>
            </a:endParaRPr>
          </a:p>
          <a:p>
            <a:pPr marL="216000" indent="-209160" algn="just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uk-UA" sz="2200" b="0" i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40,5 робітників.</a:t>
            </a:r>
            <a:endParaRPr lang="uk-UA" sz="22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uk-UA" sz="2200" b="0" i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	В управлінні персоналу сформовано 668 особові справи працівників виконавчих органів міської ради, з них:</a:t>
            </a:r>
            <a:endParaRPr lang="uk-UA" sz="2200" b="0" strike="noStrike" spc="-1" dirty="0">
              <a:latin typeface="Arial"/>
            </a:endParaRPr>
          </a:p>
        </p:txBody>
      </p:sp>
      <p:pic>
        <p:nvPicPr>
          <p:cNvPr id="180" name="Рисунок 4"/>
          <p:cNvPicPr/>
          <p:nvPr/>
        </p:nvPicPr>
        <p:blipFill>
          <a:blip r:embed="rId2"/>
          <a:stretch/>
        </p:blipFill>
        <p:spPr>
          <a:xfrm>
            <a:off x="1584000" y="3528000"/>
            <a:ext cx="2813400" cy="3015000"/>
          </a:xfrm>
          <a:prstGeom prst="rect">
            <a:avLst/>
          </a:prstGeom>
          <a:ln>
            <a:noFill/>
          </a:ln>
        </p:spPr>
      </p:pic>
      <p:graphicFrame>
        <p:nvGraphicFramePr>
          <p:cNvPr id="181" name="Table 3"/>
          <p:cNvGraphicFramePr/>
          <p:nvPr>
            <p:extLst>
              <p:ext uri="{D42A27DB-BD31-4B8C-83A1-F6EECF244321}">
                <p14:modId xmlns:p14="http://schemas.microsoft.com/office/powerpoint/2010/main" val="710493630"/>
              </p:ext>
            </p:extLst>
          </p:nvPr>
        </p:nvGraphicFramePr>
        <p:xfrm>
          <a:off x="4693680" y="3675960"/>
          <a:ext cx="4352760" cy="2588040"/>
        </p:xfrm>
        <a:graphic>
          <a:graphicData uri="http://schemas.openxmlformats.org/drawingml/2006/table">
            <a:tbl>
              <a:tblPr/>
              <a:tblGrid>
                <a:gridCol w="1533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3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855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13720">
                <a:tc>
                  <a:txBody>
                    <a:bodyPr/>
                    <a:lstStyle/>
                    <a:p>
                      <a:endParaRPr lang="uk-UA"/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uk-UA" sz="1800" b="0" strike="noStrike" spc="-1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Чоловіки</a:t>
                      </a:r>
                      <a:endParaRPr lang="uk-UA" sz="1800" b="0" strike="noStrike" spc="-1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uk-UA" sz="1800" b="0" strike="noStrike" spc="-1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Жінки</a:t>
                      </a:r>
                      <a:endParaRPr lang="uk-UA" sz="1800" b="0" strike="noStrike" spc="-1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84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uk-UA" sz="18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Керівники</a:t>
                      </a:r>
                      <a:endParaRPr lang="uk-UA" sz="1800" b="0" strike="noStrike" spc="-1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uk-UA" sz="18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66</a:t>
                      </a:r>
                      <a:endParaRPr lang="uk-UA" sz="1800" b="0" strike="noStrike" spc="-1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uk-UA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123</a:t>
                      </a:r>
                      <a:endParaRPr lang="uk-UA" sz="1800" b="0" strike="noStrike" spc="-1" dirty="0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84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uk-UA" sz="18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Спеціалісти</a:t>
                      </a:r>
                      <a:endParaRPr lang="uk-UA" sz="1800" b="0" strike="noStrike" spc="-1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uk-UA" sz="18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71</a:t>
                      </a:r>
                      <a:endParaRPr lang="uk-UA" sz="1800" b="0" strike="noStrike" spc="-1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uk-UA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295</a:t>
                      </a:r>
                      <a:endParaRPr lang="uk-UA" sz="1800" b="0" strike="noStrike" spc="-1" dirty="0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84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uk-UA" sz="18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Службовці</a:t>
                      </a:r>
                      <a:endParaRPr lang="uk-UA" sz="1800" b="0" strike="noStrike" spc="-1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uk-UA" sz="18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35</a:t>
                      </a:r>
                      <a:endParaRPr lang="uk-UA" sz="1800" b="0" strike="noStrike" spc="-1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uk-UA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38</a:t>
                      </a:r>
                      <a:endParaRPr lang="uk-UA" sz="1800" b="0" strike="noStrike" spc="-1" dirty="0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91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uk-UA" sz="18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Робітники</a:t>
                      </a:r>
                      <a:endParaRPr lang="uk-UA" sz="1800" b="0" strike="noStrike" spc="-1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uk-UA" sz="18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21</a:t>
                      </a:r>
                      <a:endParaRPr lang="uk-UA" sz="1800" b="0" strike="noStrike" spc="-1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uk-UA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19</a:t>
                      </a:r>
                      <a:endParaRPr lang="uk-UA" sz="1800" b="0" strike="noStrike" spc="-1" dirty="0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CustomShape 1"/>
          <p:cNvSpPr/>
          <p:nvPr/>
        </p:nvSpPr>
        <p:spPr>
          <a:xfrm>
            <a:off x="1872000" y="703800"/>
            <a:ext cx="6978600" cy="789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uk-UA" sz="18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endParaRPr lang="uk-UA" sz="18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endParaRPr lang="uk-UA" sz="18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endParaRPr lang="uk-UA" sz="18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uk-UA" sz="32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Інформація про діяльність</a:t>
            </a:r>
            <a:endParaRPr lang="uk-UA" sz="32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uk-UA" sz="32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 відділу кадрової роботи</a:t>
            </a:r>
            <a:endParaRPr lang="uk-UA" sz="32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endParaRPr lang="uk-UA" sz="32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uk-UA" sz="26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Забезпечено рух кадрів у виконавчих органах міської ради протягом 2021 року</a:t>
            </a:r>
            <a:endParaRPr lang="uk-UA" sz="26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endParaRPr lang="uk-UA" sz="26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endParaRPr lang="uk-UA" sz="26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uk-UA" sz="26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 </a:t>
            </a:r>
            <a:endParaRPr lang="uk-UA" sz="2600" b="0" strike="noStrike" spc="-1" dirty="0">
              <a:latin typeface="Arial"/>
            </a:endParaRPr>
          </a:p>
        </p:txBody>
      </p:sp>
      <p:sp>
        <p:nvSpPr>
          <p:cNvPr id="183" name="CustomShape 2"/>
          <p:cNvSpPr/>
          <p:nvPr/>
        </p:nvSpPr>
        <p:spPr>
          <a:xfrm>
            <a:off x="1626577" y="2145323"/>
            <a:ext cx="7224024" cy="442253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algn="just">
              <a:lnSpc>
                <a:spcPct val="100000"/>
              </a:lnSpc>
            </a:pPr>
            <a:endParaRPr lang="uk-UA" sz="1800" b="0" strike="noStrike" spc="-1" dirty="0">
              <a:latin typeface="Arial"/>
            </a:endParaRPr>
          </a:p>
          <a:p>
            <a:pPr marL="216000" indent="-209160" algn="just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uk-UA" sz="2200" b="0" i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Призначено  48 осіб з них: за результатами конкурсу на посади  посадових   осіб    місцевого   самоврядування – 24 особи, 17 особи – за загальним трудовим законодавством, 1 посадова особа - за переведенням з інших державних установ, 6 посадових осіб – призначено з кадрового резерву</a:t>
            </a:r>
            <a:endParaRPr lang="uk-UA" sz="22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uk-UA" sz="2200" b="0" strike="noStrike" spc="-1" dirty="0">
              <a:latin typeface="Arial"/>
            </a:endParaRPr>
          </a:p>
          <a:p>
            <a:pPr marL="216000" indent="-209160" algn="just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uk-UA" sz="2200" b="0" i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 Звільнено 126 осіб.</a:t>
            </a:r>
            <a:endParaRPr lang="uk-UA" sz="22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uk-UA" sz="2200" b="0" strike="noStrike" spc="-1" dirty="0">
              <a:latin typeface="Arial"/>
            </a:endParaRPr>
          </a:p>
          <a:p>
            <a:pPr marL="216000" indent="-209160" algn="just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uk-UA" sz="2200" b="0" i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 Укладено 13 строкових трудових договорів.</a:t>
            </a:r>
            <a:endParaRPr lang="uk-UA" sz="2200" b="0" strike="noStrike" spc="-1" dirty="0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CustomShape 1"/>
          <p:cNvSpPr/>
          <p:nvPr/>
        </p:nvSpPr>
        <p:spPr>
          <a:xfrm>
            <a:off x="1368000" y="324360"/>
            <a:ext cx="7558560" cy="5218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algn="ctr">
              <a:lnSpc>
                <a:spcPct val="100000"/>
              </a:lnSpc>
            </a:pPr>
            <a:r>
              <a:rPr lang="uk-UA" sz="32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Робота з керівниками  підприємств, організацій (установ, закладів), що перебувають у власності міської територіальної громади</a:t>
            </a:r>
          </a:p>
          <a:p>
            <a:pPr algn="ctr">
              <a:lnSpc>
                <a:spcPct val="100000"/>
              </a:lnSpc>
            </a:pPr>
            <a:endParaRPr lang="uk-UA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uk-UA" sz="2000" spc="-1" dirty="0">
                <a:solidFill>
                  <a:srgbClr val="000000"/>
                </a:solidFill>
                <a:latin typeface="Arial"/>
                <a:ea typeface="DejaVu Sans"/>
              </a:rPr>
              <a:t>      </a:t>
            </a:r>
            <a:r>
              <a:rPr lang="uk-UA" b="0" strike="noStrike" spc="-1" dirty="0">
                <a:solidFill>
                  <a:srgbClr val="000000"/>
                </a:solidFill>
                <a:latin typeface="+mj-lt"/>
                <a:ea typeface="DejaVu Sans"/>
              </a:rPr>
              <a:t>Призначення керівників підприємств, організацій (установ, закладів), що перебувають у власності міської територіальної громади здійснюється за результатами конкурсного відбору (рішення виконавчого комітету Луцької міської ради від 04.07.2018 № 401-1, зі змінами).</a:t>
            </a:r>
            <a:endParaRPr lang="uk-UA" b="0" strike="noStrike" spc="-1" dirty="0">
              <a:latin typeface="+mj-lt"/>
            </a:endParaRPr>
          </a:p>
          <a:p>
            <a:pPr algn="just">
              <a:lnSpc>
                <a:spcPct val="100000"/>
              </a:lnSpc>
            </a:pPr>
            <a:endParaRPr lang="uk-UA" b="0" strike="noStrike" spc="-1" dirty="0">
              <a:latin typeface="+mj-lt"/>
            </a:endParaRPr>
          </a:p>
          <a:p>
            <a:pPr algn="just"/>
            <a:r>
              <a:rPr lang="uk-UA" dirty="0">
                <a:latin typeface="+mj-lt"/>
              </a:rPr>
              <a:t>       Протягом звітного періоду за результатами конкурсного відбору укладено 5 контрактів з керівниками підприємств, організацій (установ, закладів), що належать до комунальної власності міської територіальної громади та укладено 24 додаткових угоди.</a:t>
            </a:r>
          </a:p>
          <a:p>
            <a:pPr algn="just"/>
            <a:endParaRPr lang="uk-UA" dirty="0">
              <a:latin typeface="+mj-lt"/>
            </a:endParaRPr>
          </a:p>
          <a:p>
            <a:pPr algn="just"/>
            <a:r>
              <a:rPr lang="uk-UA" dirty="0">
                <a:latin typeface="+mj-lt"/>
              </a:rPr>
              <a:t>        Звільнено 5 керівників комунальних підприємств, організацій (установ, закладів), що належать до комунальної власності міської територіальної громади, 2 з них у зв’язку з ліквідацією підприємства</a:t>
            </a:r>
            <a:r>
              <a:rPr lang="uk-UA" b="1" dirty="0">
                <a:latin typeface="+mj-lt"/>
              </a:rPr>
              <a:t>.</a:t>
            </a:r>
            <a:endParaRPr lang="uk-UA" dirty="0">
              <a:latin typeface="+mj-lt"/>
            </a:endParaRPr>
          </a:p>
          <a:p>
            <a:pPr algn="just">
              <a:lnSpc>
                <a:spcPct val="100000"/>
              </a:lnSpc>
            </a:pPr>
            <a:endParaRPr lang="uk-UA" sz="1800" b="0" strike="noStrike" spc="-1" dirty="0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CustomShape 1"/>
          <p:cNvSpPr/>
          <p:nvPr/>
        </p:nvSpPr>
        <p:spPr>
          <a:xfrm>
            <a:off x="1440000" y="288000"/>
            <a:ext cx="7817400" cy="238486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algn="ctr">
              <a:lnSpc>
                <a:spcPct val="100000"/>
              </a:lnSpc>
            </a:pPr>
            <a:endParaRPr lang="uk-UA" sz="2800" b="1" strike="noStrike" spc="-1" dirty="0">
              <a:solidFill>
                <a:srgbClr val="000000"/>
              </a:solidFill>
              <a:latin typeface="Arial"/>
              <a:ea typeface="DejaVu Sans"/>
            </a:endParaRPr>
          </a:p>
          <a:p>
            <a:pPr algn="ctr">
              <a:lnSpc>
                <a:spcPct val="100000"/>
              </a:lnSpc>
            </a:pPr>
            <a:r>
              <a:rPr lang="uk-UA" sz="28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РОЗГЛЯД КОРЕСПОНДЕНЦІЇ</a:t>
            </a:r>
            <a:endParaRPr lang="uk-UA" sz="28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uk-UA" sz="28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uk-UA" sz="1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В управління персоналу надійшло та надано відповіді на 120 звернень громадян, 73 публічних запити, підготовлено 618 листів вихідної кореспонденції</a:t>
            </a:r>
            <a:endParaRPr lang="uk-UA" sz="1800" b="0" strike="noStrike" spc="-1" dirty="0">
              <a:latin typeface="Arial"/>
            </a:endParaRPr>
          </a:p>
        </p:txBody>
      </p:sp>
      <p:graphicFrame>
        <p:nvGraphicFramePr>
          <p:cNvPr id="3" name="Диаграмма 2">
            <a:extLst>
              <a:ext uri="{FF2B5EF4-FFF2-40B4-BE49-F238E27FC236}">
                <a16:creationId xmlns:a16="http://schemas.microsoft.com/office/drawing/2014/main" id="{98F5EC24-44F9-C644-AF3F-4E7A63607748}"/>
              </a:ext>
            </a:extLst>
          </p:cNvPr>
          <p:cNvGraphicFramePr/>
          <p:nvPr/>
        </p:nvGraphicFramePr>
        <p:xfrm rot="25800">
          <a:off x="1424520" y="1396800"/>
          <a:ext cx="7698960" cy="5284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CustomShape 1"/>
          <p:cNvSpPr/>
          <p:nvPr/>
        </p:nvSpPr>
        <p:spPr>
          <a:xfrm>
            <a:off x="1440000" y="4104000"/>
            <a:ext cx="7558560" cy="2647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just">
              <a:lnSpc>
                <a:spcPct val="100000"/>
              </a:lnSpc>
            </a:pPr>
            <a:r>
              <a:rPr lang="uk-UA" sz="1400" b="0" strike="noStrike" spc="-1">
                <a:solidFill>
                  <a:srgbClr val="000000"/>
                </a:solidFill>
                <a:latin typeface="Arial"/>
                <a:ea typeface="DejaVu Sans"/>
              </a:rPr>
              <a:t>РА – про затвердження: штатних розписів, положень, посадових інструкцій, переліку питань на конкурс, про порядок проведення щорічної оцінки та проведення атестації, плану роботи з кадрами, про порядок проведення конкурсу, про розподіл обов'язків;</a:t>
            </a:r>
            <a:endParaRPr lang="uk-UA" sz="1400" b="0" strike="noStrike" spc="-1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uk-UA" sz="1400" b="0" strike="noStrike" spc="-1">
                <a:solidFill>
                  <a:srgbClr val="000000"/>
                </a:solidFill>
                <a:latin typeface="Arial"/>
                <a:ea typeface="DejaVu Sans"/>
              </a:rPr>
              <a:t>РБ – про прийняття, переведення, сумісництво, звільнення, атестацію, підвищення кваліфікації, стажування, щорічну оцінку, заохочення (нагородження, преміювання), нарахування матеріальної допомоги, надання відпусток щодо догляду за дитиною, за власний рахунок;</a:t>
            </a:r>
            <a:endParaRPr lang="uk-UA" sz="1400" b="0" strike="noStrike" spc="-1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uk-UA" sz="1400" b="0" strike="noStrike" spc="-1">
                <a:solidFill>
                  <a:srgbClr val="000000"/>
                </a:solidFill>
                <a:latin typeface="Arial"/>
                <a:ea typeface="DejaVu Sans"/>
              </a:rPr>
              <a:t>РВ – про щорічні оплачувані відпустки та відпустки у зв'язку з навчанням, короткострокові відрядження в межах України та за кордон;</a:t>
            </a:r>
            <a:endParaRPr lang="uk-UA" sz="1400" b="0" strike="noStrike" spc="-1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uk-UA" sz="1400" b="0" strike="noStrike" spc="-1">
                <a:solidFill>
                  <a:srgbClr val="000000"/>
                </a:solidFill>
                <a:latin typeface="Arial"/>
                <a:ea typeface="DejaVu Sans"/>
              </a:rPr>
              <a:t>РГ – про перенесення робочих днів, про оголошення конкурсу, про участь у навчанні, про виконання обов'язків, про затвердження кадрового резерву, про службове розслідування/перевірку, про оголошення догани.</a:t>
            </a:r>
            <a:endParaRPr lang="uk-UA" sz="1400" b="0" strike="noStrike" spc="-1">
              <a:latin typeface="Arial"/>
            </a:endParaRPr>
          </a:p>
        </p:txBody>
      </p:sp>
      <p:sp>
        <p:nvSpPr>
          <p:cNvPr id="188" name="CustomShape 2"/>
          <p:cNvSpPr/>
          <p:nvPr/>
        </p:nvSpPr>
        <p:spPr>
          <a:xfrm>
            <a:off x="1584000" y="144000"/>
            <a:ext cx="7198560" cy="1660539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uk-UA" sz="28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Розпорядження</a:t>
            </a:r>
            <a:r>
              <a:rPr lang="uk-UA" sz="28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uk-UA" sz="28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міського</a:t>
            </a:r>
            <a:r>
              <a:rPr lang="uk-UA" sz="28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uk-UA" sz="28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голови</a:t>
            </a:r>
            <a:endParaRPr lang="uk-UA" sz="28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uk-UA" sz="28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  з кадрових питань</a:t>
            </a:r>
            <a:endParaRPr lang="uk-UA" sz="28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endParaRPr lang="uk-UA" sz="28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uk-UA" sz="18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Упродовж 2021 року підготовлено — 3931 розпорядження</a:t>
            </a:r>
            <a:endParaRPr lang="uk-UA" sz="1800" b="0" strike="noStrike" spc="-1" dirty="0">
              <a:latin typeface="Arial"/>
            </a:endParaRPr>
          </a:p>
        </p:txBody>
      </p:sp>
      <p:graphicFrame>
        <p:nvGraphicFramePr>
          <p:cNvPr id="189" name="Диаграмма 6"/>
          <p:cNvGraphicFramePr/>
          <p:nvPr>
            <p:extLst>
              <p:ext uri="{D42A27DB-BD31-4B8C-83A1-F6EECF244321}">
                <p14:modId xmlns:p14="http://schemas.microsoft.com/office/powerpoint/2010/main" val="1608398152"/>
              </p:ext>
            </p:extLst>
          </p:nvPr>
        </p:nvGraphicFramePr>
        <p:xfrm>
          <a:off x="2400300" y="1995854"/>
          <a:ext cx="6023700" cy="22521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CustomShape 1"/>
          <p:cNvSpPr/>
          <p:nvPr/>
        </p:nvSpPr>
        <p:spPr>
          <a:xfrm>
            <a:off x="1872000" y="370800"/>
            <a:ext cx="7265160" cy="16430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uk-UA" sz="3600" b="1" strike="noStrike" spc="-1">
                <a:solidFill>
                  <a:srgbClr val="000000"/>
                </a:solidFill>
                <a:latin typeface="Calibri"/>
                <a:ea typeface="DejaVu Sans"/>
              </a:rPr>
              <a:t>Інформація про відрядження працівників виконавчих органів Луцької міської ради </a:t>
            </a:r>
            <a:endParaRPr lang="uk-UA" sz="3600" b="0" strike="noStrike" spc="-1">
              <a:latin typeface="Arial"/>
            </a:endParaRPr>
          </a:p>
        </p:txBody>
      </p:sp>
      <p:graphicFrame>
        <p:nvGraphicFramePr>
          <p:cNvPr id="191" name="Діаграма 7"/>
          <p:cNvGraphicFramePr/>
          <p:nvPr>
            <p:extLst>
              <p:ext uri="{D42A27DB-BD31-4B8C-83A1-F6EECF244321}">
                <p14:modId xmlns:p14="http://schemas.microsoft.com/office/powerpoint/2010/main" val="3846773686"/>
              </p:ext>
            </p:extLst>
          </p:nvPr>
        </p:nvGraphicFramePr>
        <p:xfrm>
          <a:off x="72000" y="2160000"/>
          <a:ext cx="9386640" cy="38847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4537</TotalTime>
  <Words>1400</Words>
  <Application>Microsoft Office PowerPoint</Application>
  <PresentationFormat>Екран (4:3)</PresentationFormat>
  <Paragraphs>232</Paragraphs>
  <Slides>23</Slides>
  <Notes>1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7</vt:i4>
      </vt:variant>
      <vt:variant>
        <vt:lpstr>Тема</vt:lpstr>
      </vt:variant>
      <vt:variant>
        <vt:i4>4</vt:i4>
      </vt:variant>
      <vt:variant>
        <vt:lpstr>Заголовки слайдів</vt:lpstr>
      </vt:variant>
      <vt:variant>
        <vt:i4>23</vt:i4>
      </vt:variant>
    </vt:vector>
  </HeadingPairs>
  <TitlesOfParts>
    <vt:vector size="34" baseType="lpstr">
      <vt:lpstr>Arial</vt:lpstr>
      <vt:lpstr>Calibri</vt:lpstr>
      <vt:lpstr>Century Gothic</vt:lpstr>
      <vt:lpstr>DejaVu Sans</vt:lpstr>
      <vt:lpstr>Symbol</vt:lpstr>
      <vt:lpstr>Times New Roman</vt:lpstr>
      <vt:lpstr>Wingdings</vt:lpstr>
      <vt:lpstr>Office Theme</vt:lpstr>
      <vt:lpstr>Office Theme</vt:lpstr>
      <vt:lpstr>Office Theme</vt:lpstr>
      <vt:lpstr>Office Theme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Інформація про роботу відділу з питань  запобігання та виявлення корупції   персоналу за  2021 рік </vt:lpstr>
      <vt:lpstr>Презентація PowerPoint</vt:lpstr>
      <vt:lpstr>Презентація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subject/>
  <dc:creator>Admin</dc:creator>
  <dc:description/>
  <cp:lastModifiedBy>Тетяна Тирилюк</cp:lastModifiedBy>
  <cp:revision>476</cp:revision>
  <dcterms:created xsi:type="dcterms:W3CDTF">2012-03-10T06:30:31Z</dcterms:created>
  <dcterms:modified xsi:type="dcterms:W3CDTF">2022-07-28T09:05:14Z</dcterms:modified>
  <dc:language>uk-UA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Company">
    <vt:lpwstr>Microsoft</vt:lpwstr>
  </property>
  <property fmtid="{D5CDD505-2E9C-101B-9397-08002B2CF9AE}" pid="4" name="HiddenSlides">
    <vt:i4>0</vt:i4>
  </property>
  <property fmtid="{D5CDD505-2E9C-101B-9397-08002B2CF9AE}" pid="5" name="HyperlinksChanged">
    <vt:bool>false</vt:bool>
  </property>
  <property fmtid="{D5CDD505-2E9C-101B-9397-08002B2CF9AE}" pid="6" name="LinksUpToDate">
    <vt:bool>false</vt:bool>
  </property>
  <property fmtid="{D5CDD505-2E9C-101B-9397-08002B2CF9AE}" pid="7" name="MMClips">
    <vt:i4>0</vt:i4>
  </property>
  <property fmtid="{D5CDD505-2E9C-101B-9397-08002B2CF9AE}" pid="8" name="Notes">
    <vt:i4>1</vt:i4>
  </property>
  <property fmtid="{D5CDD505-2E9C-101B-9397-08002B2CF9AE}" pid="9" name="PresentationFormat">
    <vt:lpwstr>Екран (4:3)</vt:lpwstr>
  </property>
  <property fmtid="{D5CDD505-2E9C-101B-9397-08002B2CF9AE}" pid="10" name="ScaleCrop">
    <vt:bool>false</vt:bool>
  </property>
  <property fmtid="{D5CDD505-2E9C-101B-9397-08002B2CF9AE}" pid="11" name="ShareDoc">
    <vt:bool>false</vt:bool>
  </property>
  <property fmtid="{D5CDD505-2E9C-101B-9397-08002B2CF9AE}" pid="12" name="Slides">
    <vt:i4>24</vt:i4>
  </property>
</Properties>
</file>